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  <p:sldMasterId id="2147484994" r:id="rId2"/>
    <p:sldMasterId id="2147484987" r:id="rId3"/>
    <p:sldMasterId id="2147484787" r:id="rId4"/>
  </p:sldMasterIdLst>
  <p:notesMasterIdLst>
    <p:notesMasterId r:id="rId55"/>
  </p:notesMasterIdLst>
  <p:handoutMasterIdLst>
    <p:handoutMasterId r:id="rId56"/>
  </p:handoutMasterIdLst>
  <p:sldIdLst>
    <p:sldId id="257" r:id="rId5"/>
    <p:sldId id="470" r:id="rId6"/>
    <p:sldId id="471" r:id="rId7"/>
    <p:sldId id="572" r:id="rId8"/>
    <p:sldId id="582" r:id="rId9"/>
    <p:sldId id="592" r:id="rId10"/>
    <p:sldId id="593" r:id="rId11"/>
    <p:sldId id="594" r:id="rId12"/>
    <p:sldId id="595" r:id="rId13"/>
    <p:sldId id="583" r:id="rId14"/>
    <p:sldId id="309" r:id="rId15"/>
    <p:sldId id="596" r:id="rId16"/>
    <p:sldId id="597" r:id="rId17"/>
    <p:sldId id="589" r:id="rId18"/>
    <p:sldId id="598" r:id="rId19"/>
    <p:sldId id="599" r:id="rId20"/>
    <p:sldId id="600" r:id="rId21"/>
    <p:sldId id="601" r:id="rId22"/>
    <p:sldId id="602" r:id="rId23"/>
    <p:sldId id="603" r:id="rId24"/>
    <p:sldId id="605" r:id="rId25"/>
    <p:sldId id="606" r:id="rId26"/>
    <p:sldId id="607" r:id="rId27"/>
    <p:sldId id="608" r:id="rId28"/>
    <p:sldId id="609" r:id="rId29"/>
    <p:sldId id="610" r:id="rId30"/>
    <p:sldId id="611" r:id="rId31"/>
    <p:sldId id="612" r:id="rId32"/>
    <p:sldId id="613" r:id="rId33"/>
    <p:sldId id="615" r:id="rId34"/>
    <p:sldId id="616" r:id="rId35"/>
    <p:sldId id="617" r:id="rId36"/>
    <p:sldId id="618" r:id="rId37"/>
    <p:sldId id="619" r:id="rId38"/>
    <p:sldId id="620" r:id="rId39"/>
    <p:sldId id="621" r:id="rId40"/>
    <p:sldId id="622" r:id="rId41"/>
    <p:sldId id="623" r:id="rId42"/>
    <p:sldId id="624" r:id="rId43"/>
    <p:sldId id="625" r:id="rId44"/>
    <p:sldId id="626" r:id="rId45"/>
    <p:sldId id="627" r:id="rId46"/>
    <p:sldId id="628" r:id="rId47"/>
    <p:sldId id="629" r:id="rId48"/>
    <p:sldId id="630" r:id="rId49"/>
    <p:sldId id="545" r:id="rId50"/>
    <p:sldId id="590" r:id="rId51"/>
    <p:sldId id="792" r:id="rId52"/>
    <p:sldId id="472" r:id="rId53"/>
    <p:sldId id="444" r:id="rId54"/>
  </p:sldIdLst>
  <p:sldSz cx="9144000" cy="6858000" type="screen4x3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061"/>
    <a:srgbClr val="BB2548"/>
    <a:srgbClr val="BC0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3" autoAdjust="0"/>
    <p:restoredTop sz="76327" autoAdjust="0"/>
  </p:normalViewPr>
  <p:slideViewPr>
    <p:cSldViewPr>
      <p:cViewPr varScale="1">
        <p:scale>
          <a:sx n="96" d="100"/>
          <a:sy n="96" d="100"/>
        </p:scale>
        <p:origin x="248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60"/>
    </p:cViewPr>
  </p:sorterViewPr>
  <p:notesViewPr>
    <p:cSldViewPr>
      <p:cViewPr>
        <p:scale>
          <a:sx n="90" d="100"/>
          <a:sy n="90" d="100"/>
        </p:scale>
        <p:origin x="2688" y="-61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openxmlformats.org/officeDocument/2006/relationships/customXml" Target="../customXml/item3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customXml" Target="../customXml/item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46" descr="top ppt">
            <a:extLst>
              <a:ext uri="{FF2B5EF4-FFF2-40B4-BE49-F238E27FC236}">
                <a16:creationId xmlns:a16="http://schemas.microsoft.com/office/drawing/2014/main" id="{DA3CB3B2-18F2-62FA-1389-BEC5E1D99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71450"/>
            <a:ext cx="6837363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147">
            <a:extLst>
              <a:ext uri="{FF2B5EF4-FFF2-40B4-BE49-F238E27FC236}">
                <a16:creationId xmlns:a16="http://schemas.microsoft.com/office/drawing/2014/main" id="{711E5FD3-AC84-C371-6E50-DBA017CBBD2D}"/>
              </a:ext>
            </a:extLst>
          </p:cNvPr>
          <p:cNvGraphicFramePr>
            <a:graphicFrameLocks noGrp="1"/>
          </p:cNvGraphicFramePr>
          <p:nvPr/>
        </p:nvGraphicFramePr>
        <p:xfrm>
          <a:off x="344488" y="8931275"/>
          <a:ext cx="6615112" cy="327025"/>
        </p:xfrm>
        <a:graphic>
          <a:graphicData uri="http://schemas.openxmlformats.org/drawingml/2006/table">
            <a:tbl>
              <a:tblPr/>
              <a:tblGrid>
                <a:gridCol w="567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em Engenharia de Software Orientada a Serviços (SOA)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lang="pt-BR" sz="800" dirty="0" err="1">
                          <a:latin typeface="Square721 BT" pitchFamily="34" charset="0"/>
                          <a:cs typeface="Calibri" pitchFamily="34" charset="0"/>
                        </a:rPr>
                        <a:t>Profª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. </a:t>
                      </a:r>
                      <a:r>
                        <a:rPr lang="en-US" sz="800" dirty="0" err="1">
                          <a:latin typeface="Square721 BT" pitchFamily="34" charset="0"/>
                          <a:cs typeface="Calibri" pitchFamily="34" charset="0"/>
                        </a:rPr>
                        <a:t>MSc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Susanne Anjos Andrade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</a:endParaRPr>
                    </a:p>
                  </a:txBody>
                  <a:tcPr marT="35541" marB="35541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35541" marB="35541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35">
            <a:extLst>
              <a:ext uri="{FF2B5EF4-FFF2-40B4-BE49-F238E27FC236}">
                <a16:creationId xmlns:a16="http://schemas.microsoft.com/office/drawing/2014/main" id="{BA57C2EA-7A89-FBA4-489D-0500B7DCD70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2550" y="8777288"/>
            <a:ext cx="307657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Square721 BT" pitchFamily="34" charset="0"/>
              </a:defRPr>
            </a:lvl1pPr>
          </a:lstStyle>
          <a:p>
            <a:pPr>
              <a:defRPr/>
            </a:pPr>
            <a:r>
              <a:rPr lang="pt-BR" altLang="pt-BR"/>
              <a:t>Página - </a:t>
            </a:r>
            <a:fld id="{77F1BF76-C671-3547-8F29-258EF0F440C1}" type="slidenum">
              <a:rPr lang="pt-BR" altLang="pt-BR" smtClean="0"/>
              <a:pPr>
                <a:defRPr/>
              </a:pPr>
              <a:t>‹nº›</a:t>
            </a:fld>
            <a:r>
              <a:rPr lang="pt-BR" altLang="pt-B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7B34BE8-1F3B-57F3-D1C0-57F81D128E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E4196B-A54F-2F19-C790-DF6FE735F4C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fld id="{C3AA79DA-3667-C046-B0A7-15968A07A42B}" type="datetimeFigureOut">
              <a:rPr lang="pt-BR"/>
              <a:pPr>
                <a:defRPr/>
              </a:pPr>
              <a:t>20/04/2025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CA5E4480-4DF0-9BF2-1AD8-5E6B9B3876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55597A8A-659D-8B18-2DA2-2AAD6157F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112334" tIns="56167" rIns="112334" bIns="56167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D1957B7-6B28-7B3D-BCDB-0B8EC17C35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11D2C2-546D-E22C-E356-575951849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112334" tIns="56167" rIns="112334" bIns="5616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774E6F2-A3C7-5C48-BB02-6561F366AFDF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1780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0788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d1229c3c58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d1229c3c58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9022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>
            <a:extLst>
              <a:ext uri="{FF2B5EF4-FFF2-40B4-BE49-F238E27FC236}">
                <a16:creationId xmlns:a16="http://schemas.microsoft.com/office/drawing/2014/main" id="{DDE1CBCB-256D-AF4E-F25C-D28CF6715C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8413" y="727075"/>
            <a:ext cx="4778375" cy="3584575"/>
          </a:xfrm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4" name="Rectangle 3">
            <a:extLst>
              <a:ext uri="{FF2B5EF4-FFF2-40B4-BE49-F238E27FC236}">
                <a16:creationId xmlns:a16="http://schemas.microsoft.com/office/drawing/2014/main" id="{780FB6B4-0AE0-F8C4-CF57-C097932785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04888" y="4573588"/>
            <a:ext cx="5297487" cy="3800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pt-BR" dirty="0"/>
              <a:t>Ramos do Aprendizado de Máquina</a:t>
            </a:r>
            <a:endParaRPr dirty="0"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9362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pt-BR" dirty="0"/>
              <a:t>Faces do Aprendizado por Reforço</a:t>
            </a:r>
            <a:endParaRPr dirty="0"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6430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5662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3614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2421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4883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8503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57447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66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258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116632"/>
            <a:ext cx="7128792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5054" y="1340768"/>
            <a:ext cx="8283409" cy="525658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98519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808" cy="5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310726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840770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36136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2762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048518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663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35896" y="764704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199" y="1926754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7913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386987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95980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67544" y="836712"/>
            <a:ext cx="8229600" cy="5635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1492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97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572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5669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86159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02446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516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7623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23928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5722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7228697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95936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68547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>
            <a:spLocks noGrp="1"/>
          </p:cNvSpPr>
          <p:nvPr>
            <p:ph type="title"/>
          </p:nvPr>
        </p:nvSpPr>
        <p:spPr>
          <a:xfrm>
            <a:off x="1812728" y="1151930"/>
            <a:ext cx="5518547" cy="2321719"/>
          </a:xfrm>
          <a:prstGeom prst="rect">
            <a:avLst/>
          </a:prstGeom>
        </p:spPr>
        <p:txBody>
          <a:bodyPr anchor="b"/>
          <a:lstStyle/>
          <a:p>
            <a:r>
              <a:t>Texto do Título</a:t>
            </a:r>
          </a:p>
        </p:txBody>
      </p:sp>
      <p:sp>
        <p:nvSpPr>
          <p:cNvPr id="1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812728" y="3536157"/>
            <a:ext cx="5518547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012289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337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07681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7056784" cy="504825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57670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6912768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01923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3018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1624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81624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97829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44334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91120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5CF280AA-A090-69AA-FD47-D75DDEC24F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3B945BEB-FAE3-1495-D93C-C14D512A18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pic>
        <p:nvPicPr>
          <p:cNvPr id="1028" name="Picture 2" descr="C:\Users\cl0817\Desktop\MioloBranco.jpg">
            <a:extLst>
              <a:ext uri="{FF2B5EF4-FFF2-40B4-BE49-F238E27FC236}">
                <a16:creationId xmlns:a16="http://schemas.microsoft.com/office/drawing/2014/main" id="{97B1E67F-A86A-0356-B9DD-C55C57AB7E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Imagem 1">
            <a:extLst>
              <a:ext uri="{FF2B5EF4-FFF2-40B4-BE49-F238E27FC236}">
                <a16:creationId xmlns:a16="http://schemas.microsoft.com/office/drawing/2014/main" id="{5E7EC2A6-AB42-8FAC-FD14-1D443195ADB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11" r:id="rId1"/>
    <p:sldLayoutId id="2147485712" r:id="rId2"/>
    <p:sldLayoutId id="2147485713" r:id="rId3"/>
    <p:sldLayoutId id="2147485714" r:id="rId4"/>
    <p:sldLayoutId id="2147485715" r:id="rId5"/>
    <p:sldLayoutId id="2147485716" r:id="rId6"/>
    <p:sldLayoutId id="2147485717" r:id="rId7"/>
    <p:sldLayoutId id="2147485718" r:id="rId8"/>
    <p:sldLayoutId id="2147485719" r:id="rId9"/>
    <p:sldLayoutId id="2147485720" r:id="rId10"/>
    <p:sldLayoutId id="214748574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Título 1">
            <a:extLst>
              <a:ext uri="{FF2B5EF4-FFF2-40B4-BE49-F238E27FC236}">
                <a16:creationId xmlns:a16="http://schemas.microsoft.com/office/drawing/2014/main" id="{0002BB99-90CB-53A3-D312-1ABD322909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7171" name="Espaço Reservado para Texto 2">
            <a:extLst>
              <a:ext uri="{FF2B5EF4-FFF2-40B4-BE49-F238E27FC236}">
                <a16:creationId xmlns:a16="http://schemas.microsoft.com/office/drawing/2014/main" id="{16ADDD50-56AF-42E0-28F3-FB0FB2F067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2052" name="CaixaDeTexto 5">
            <a:extLst>
              <a:ext uri="{FF2B5EF4-FFF2-40B4-BE49-F238E27FC236}">
                <a16:creationId xmlns:a16="http://schemas.microsoft.com/office/drawing/2014/main" id="{D6F5540A-4C7F-6521-7886-F7F3D5977CF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79838" y="3252788"/>
            <a:ext cx="17637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en-US" sz="2000" b="1"/>
              <a:t>TEMPLATE 2</a:t>
            </a:r>
          </a:p>
        </p:txBody>
      </p:sp>
      <p:pic>
        <p:nvPicPr>
          <p:cNvPr id="7173" name="Imagem 2">
            <a:extLst>
              <a:ext uri="{FF2B5EF4-FFF2-40B4-BE49-F238E27FC236}">
                <a16:creationId xmlns:a16="http://schemas.microsoft.com/office/drawing/2014/main" id="{B23EB7C2-A2B5-2DE6-359C-32D5B307A9C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23" r:id="rId1"/>
    <p:sldLayoutId id="2147485724" r:id="rId2"/>
    <p:sldLayoutId id="2147485725" r:id="rId3"/>
    <p:sldLayoutId id="2147485726" r:id="rId4"/>
    <p:sldLayoutId id="2147485727" r:id="rId5"/>
    <p:sldLayoutId id="2147485728" r:id="rId6"/>
    <p:sldLayoutId id="2147485729" r:id="rId7"/>
    <p:sldLayoutId id="2147485730" r:id="rId8"/>
    <p:sldLayoutId id="2147485731" r:id="rId9"/>
    <p:sldLayoutId id="2147485741" r:id="rId10"/>
    <p:sldLayoutId id="214748573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Espaço Reservado para Título 1">
            <a:extLst>
              <a:ext uri="{FF2B5EF4-FFF2-40B4-BE49-F238E27FC236}">
                <a16:creationId xmlns:a16="http://schemas.microsoft.com/office/drawing/2014/main" id="{E25209A9-DFE4-FE0B-AB53-779AD47963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 estilo do título mestre</a:t>
            </a:r>
          </a:p>
        </p:txBody>
      </p:sp>
      <p:sp>
        <p:nvSpPr>
          <p:cNvPr id="8195" name="Espaço Reservado para Texto 2">
            <a:extLst>
              <a:ext uri="{FF2B5EF4-FFF2-40B4-BE49-F238E27FC236}">
                <a16:creationId xmlns:a16="http://schemas.microsoft.com/office/drawing/2014/main" id="{61AA5810-928B-967B-5ACA-666E54B5A6A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94159B-F8D6-81BB-D28D-D849974AD5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D60F937-B9A6-0946-AF6E-ED6EF37B88B5}" type="datetimeFigureOut">
              <a:rPr lang="pt-BR"/>
              <a:pPr>
                <a:defRPr/>
              </a:pPr>
              <a:t>20/04/2025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33DEB8-74C6-E249-50B7-CB063105A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442E9A-0DF2-061D-45D0-0B588DB91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F10B81F-0876-9449-BB11-6212362B7910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pic>
        <p:nvPicPr>
          <p:cNvPr id="8199" name="Picture 2" descr="C:\Users\cl0817\Desktop\CoringasLogos.jpg">
            <a:extLst>
              <a:ext uri="{FF2B5EF4-FFF2-40B4-BE49-F238E27FC236}">
                <a16:creationId xmlns:a16="http://schemas.microsoft.com/office/drawing/2014/main" id="{71003226-5EE2-FD5A-7C15-2BF8537F44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Imagem 7">
            <a:extLst>
              <a:ext uri="{FF2B5EF4-FFF2-40B4-BE49-F238E27FC236}">
                <a16:creationId xmlns:a16="http://schemas.microsoft.com/office/drawing/2014/main" id="{D25F7947-9F0B-93F6-44B9-DDB0CB265E8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Imagem 8">
            <a:extLst>
              <a:ext uri="{FF2B5EF4-FFF2-40B4-BE49-F238E27FC236}">
                <a16:creationId xmlns:a16="http://schemas.microsoft.com/office/drawing/2014/main" id="{B5F0F0FB-B5FE-BDDA-525F-921B41E241F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2275"/>
            <a:ext cx="9161463" cy="390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42" r:id="rId1"/>
    <p:sldLayoutId id="2147485743" r:id="rId2"/>
    <p:sldLayoutId id="2147485744" r:id="rId3"/>
    <p:sldLayoutId id="2147485745" r:id="rId4"/>
    <p:sldLayoutId id="2147485746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Imagem 1">
            <a:extLst>
              <a:ext uri="{FF2B5EF4-FFF2-40B4-BE49-F238E27FC236}">
                <a16:creationId xmlns:a16="http://schemas.microsoft.com/office/drawing/2014/main" id="{F88D05BC-1885-35F0-2C2C-06A6C2C60CA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47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jp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31" y="852493"/>
            <a:ext cx="9152462" cy="51482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76" y="1077037"/>
            <a:ext cx="8691450" cy="4704328"/>
          </a:xfrm>
          <a:prstGeom prst="rect">
            <a:avLst/>
          </a:prstGeom>
        </p:spPr>
      </p:pic>
      <p:pic>
        <p:nvPicPr>
          <p:cNvPr id="4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92" y="1874589"/>
            <a:ext cx="1807419" cy="48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1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1">
            <a:extLst>
              <a:ext uri="{FF2B5EF4-FFF2-40B4-BE49-F238E27FC236}">
                <a16:creationId xmlns:a16="http://schemas.microsoft.com/office/drawing/2014/main" id="{30146E39-753E-8A8E-0459-084DCC2E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/>
              <a:t>Ferramentais</a:t>
            </a:r>
          </a:p>
        </p:txBody>
      </p:sp>
      <p:pic>
        <p:nvPicPr>
          <p:cNvPr id="16387" name="Picture 4">
            <a:extLst>
              <a:ext uri="{FF2B5EF4-FFF2-40B4-BE49-F238E27FC236}">
                <a16:creationId xmlns:a16="http://schemas.microsoft.com/office/drawing/2014/main" id="{93D160B3-F60D-8221-1FE2-C22EE2407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3692525" cy="196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6">
            <a:extLst>
              <a:ext uri="{FF2B5EF4-FFF2-40B4-BE49-F238E27FC236}">
                <a16:creationId xmlns:a16="http://schemas.microsoft.com/office/drawing/2014/main" id="{88F49F46-D72F-C538-62EA-EFD49E7FD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443" y="1412330"/>
            <a:ext cx="27463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1DF95B3-1CBF-9B66-9866-951BC0AAB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387" y="4254863"/>
            <a:ext cx="4763225" cy="238161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5A0E34F-F5C6-631A-AD72-6C2F08538FB3}"/>
              </a:ext>
            </a:extLst>
          </p:cNvPr>
          <p:cNvSpPr txBox="1"/>
          <p:nvPr/>
        </p:nvSpPr>
        <p:spPr>
          <a:xfrm>
            <a:off x="236517" y="6209174"/>
            <a:ext cx="8670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Nosso ambiente principal será o </a:t>
            </a:r>
            <a:r>
              <a:rPr lang="pt-BR" sz="1400" dirty="0">
                <a:solidFill>
                  <a:srgbClr val="F73061"/>
                </a:solidFill>
              </a:rPr>
              <a:t>Google </a:t>
            </a:r>
            <a:r>
              <a:rPr lang="pt-BR" sz="1400" dirty="0" err="1">
                <a:solidFill>
                  <a:srgbClr val="F73061"/>
                </a:solidFill>
              </a:rPr>
              <a:t>Colab</a:t>
            </a:r>
            <a:r>
              <a:rPr lang="pt-BR" sz="1400" dirty="0"/>
              <a:t>, o qual contém todas as bibliotecas e recursos necessários.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INTRODUÇÃO 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AO APRENDIZADO POR REFORÇO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93A34BC-E51C-62C0-B77B-8A8CE7F7C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41" y="692696"/>
            <a:ext cx="6910917" cy="592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0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39BDCE1-5822-474C-D7C1-634A8C0E4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86841"/>
            <a:ext cx="6336704" cy="60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5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Definição</a:t>
            </a:r>
          </a:p>
        </p:txBody>
      </p:sp>
      <p:sp>
        <p:nvSpPr>
          <p:cNvPr id="17410" name="Rectangle 1">
            <a:extLst>
              <a:ext uri="{FF2B5EF4-FFF2-40B4-BE49-F238E27FC236}">
                <a16:creationId xmlns:a16="http://schemas.microsoft.com/office/drawing/2014/main" id="{8260885C-5213-6F83-96AE-50B9AF438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1" y="1412776"/>
            <a:ext cx="8220075" cy="241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None/>
            </a:pPr>
            <a:r>
              <a:rPr lang="pt-BR" sz="1800" dirty="0">
                <a:solidFill>
                  <a:srgbClr val="F73061"/>
                </a:solidFill>
                <a:effectLst/>
              </a:rPr>
              <a:t>Aprendizado por reforço </a:t>
            </a:r>
            <a:r>
              <a:rPr lang="pt-BR" sz="1800" dirty="0">
                <a:effectLst/>
              </a:rPr>
              <a:t>é um paradigma de aprendizado de máquina que se baseia na </a:t>
            </a:r>
            <a:r>
              <a:rPr lang="pt-BR" sz="1800" dirty="0">
                <a:solidFill>
                  <a:srgbClr val="F73061"/>
                </a:solidFill>
                <a:effectLst/>
              </a:rPr>
              <a:t>interação de um agente com um ambiente</a:t>
            </a:r>
            <a:r>
              <a:rPr lang="pt-BR" sz="1800" dirty="0">
                <a:effectLst/>
              </a:rPr>
              <a:t>, em que o agente aprende a tomar decisões ótimas para maximizar uma recompensa numérica a longo prazo. </a:t>
            </a:r>
          </a:p>
          <a:p>
            <a:pPr algn="just">
              <a:buNone/>
            </a:pPr>
            <a:endParaRPr lang="pt-BR" sz="1800" dirty="0"/>
          </a:p>
          <a:p>
            <a:pPr algn="just">
              <a:buNone/>
            </a:pPr>
            <a:r>
              <a:rPr lang="pt-BR" sz="1800" dirty="0">
                <a:effectLst/>
              </a:rPr>
              <a:t>O agente deve aprender por </a:t>
            </a:r>
            <a:r>
              <a:rPr lang="pt-BR" sz="1800" dirty="0">
                <a:solidFill>
                  <a:srgbClr val="F73061"/>
                </a:solidFill>
                <a:effectLst/>
              </a:rPr>
              <a:t>tentativa e erro</a:t>
            </a:r>
            <a:r>
              <a:rPr lang="pt-BR" sz="1800" dirty="0">
                <a:effectLst/>
              </a:rPr>
              <a:t>, </a:t>
            </a:r>
            <a:r>
              <a:rPr lang="pt-BR" sz="1800" dirty="0">
                <a:solidFill>
                  <a:srgbClr val="F73061"/>
                </a:solidFill>
                <a:effectLst/>
              </a:rPr>
              <a:t>experimentando ações </a:t>
            </a:r>
            <a:r>
              <a:rPr lang="pt-BR" sz="1800" dirty="0">
                <a:effectLst/>
              </a:rPr>
              <a:t>e </a:t>
            </a:r>
            <a:r>
              <a:rPr lang="pt-BR" sz="1800" dirty="0">
                <a:solidFill>
                  <a:srgbClr val="F73061"/>
                </a:solidFill>
                <a:effectLst/>
              </a:rPr>
              <a:t>observando as consequências dessas ações no ambiente</a:t>
            </a:r>
            <a:r>
              <a:rPr lang="pt-BR" sz="1800" dirty="0">
                <a:effectLst/>
              </a:rPr>
              <a:t>, recebendo </a:t>
            </a:r>
            <a:r>
              <a:rPr lang="pt-BR" sz="1800" dirty="0">
                <a:solidFill>
                  <a:srgbClr val="F73061"/>
                </a:solidFill>
                <a:effectLst/>
              </a:rPr>
              <a:t>recompensas positivas ou negativas </a:t>
            </a:r>
            <a:r>
              <a:rPr lang="pt-BR" sz="1800" dirty="0">
                <a:effectLst/>
              </a:rPr>
              <a:t>dependendo de seu </a:t>
            </a:r>
            <a:r>
              <a:rPr lang="pt-BR" sz="1800" dirty="0">
                <a:solidFill>
                  <a:srgbClr val="F73061"/>
                </a:solidFill>
                <a:effectLst/>
              </a:rPr>
              <a:t>desempenho</a:t>
            </a:r>
            <a:r>
              <a:rPr lang="pt-BR" sz="1800" dirty="0">
                <a:effectLst/>
              </a:rPr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3EA08EC-7436-3398-C37A-AB8E66086521}"/>
              </a:ext>
            </a:extLst>
          </p:cNvPr>
          <p:cNvSpPr txBox="1"/>
          <p:nvPr/>
        </p:nvSpPr>
        <p:spPr>
          <a:xfrm>
            <a:off x="2363588" y="458112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effectLst/>
                <a:latin typeface="Calibri" panose="020F0502020204030204" pitchFamily="34" charset="0"/>
              </a:rPr>
              <a:t>[</a:t>
            </a:r>
            <a:r>
              <a:rPr lang="pt-BR" dirty="0" err="1">
                <a:effectLst/>
                <a:latin typeface="Calibri" panose="020F0502020204030204" pitchFamily="34" charset="0"/>
              </a:rPr>
              <a:t>Reinforcement</a:t>
            </a:r>
            <a:r>
              <a:rPr lang="pt-BR" dirty="0">
                <a:effectLst/>
                <a:latin typeface="Calibri" panose="020F0502020204030204" pitchFamily="34" charset="0"/>
              </a:rPr>
              <a:t> Learning: </a:t>
            </a:r>
            <a:r>
              <a:rPr lang="pt-BR" dirty="0" err="1">
                <a:latin typeface="Calibri" panose="020F0502020204030204" pitchFamily="34" charset="0"/>
              </a:rPr>
              <a:t>An</a:t>
            </a:r>
            <a:r>
              <a:rPr lang="pt-BR" dirty="0">
                <a:effectLst/>
                <a:latin typeface="Calibri" panose="020F0502020204030204" pitchFamily="34" charset="0"/>
              </a:rPr>
              <a:t> </a:t>
            </a:r>
            <a:r>
              <a:rPr lang="pt-BR" dirty="0" err="1">
                <a:effectLst/>
                <a:latin typeface="Calibri" panose="020F0502020204030204" pitchFamily="34" charset="0"/>
              </a:rPr>
              <a:t>Introduction</a:t>
            </a:r>
            <a:r>
              <a:rPr lang="pt-BR" dirty="0">
                <a:effectLst/>
                <a:latin typeface="Calibri" panose="020F0502020204030204" pitchFamily="34" charset="0"/>
              </a:rPr>
              <a:t>. Richard S. Sutton e Andrew G. </a:t>
            </a:r>
            <a:r>
              <a:rPr lang="pt-BR" dirty="0" err="1">
                <a:effectLst/>
                <a:latin typeface="Calibri" panose="020F0502020204030204" pitchFamily="34" charset="0"/>
              </a:rPr>
              <a:t>Barto</a:t>
            </a:r>
            <a:r>
              <a:rPr lang="pt-BR" dirty="0">
                <a:effectLst/>
                <a:latin typeface="Calibri" panose="020F0502020204030204" pitchFamily="34" charset="0"/>
              </a:rPr>
              <a:t>]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Características</a:t>
            </a:r>
          </a:p>
        </p:txBody>
      </p:sp>
      <p:sp>
        <p:nvSpPr>
          <p:cNvPr id="17410" name="Rectangle 1">
            <a:extLst>
              <a:ext uri="{FF2B5EF4-FFF2-40B4-BE49-F238E27FC236}">
                <a16:creationId xmlns:a16="http://schemas.microsoft.com/office/drawing/2014/main" id="{8260885C-5213-6F83-96AE-50B9AF438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340768"/>
            <a:ext cx="8220075" cy="197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pt-BR" sz="1800" dirty="0">
                <a:effectLst/>
              </a:rPr>
              <a:t>O que torna o aprendizado por reforço diferente de outros paradigmas de aprendizados de máquina?</a:t>
            </a:r>
          </a:p>
          <a:p>
            <a:pPr marL="285750" indent="-285750"/>
            <a:endParaRPr lang="pt-BR" sz="1800" dirty="0">
              <a:effectLst/>
            </a:endParaRPr>
          </a:p>
          <a:p>
            <a:pPr marL="285750" indent="-285750"/>
            <a:r>
              <a:rPr lang="pt-BR" sz="1800" dirty="0">
                <a:effectLst/>
              </a:rPr>
              <a:t>O feedback é </a:t>
            </a:r>
            <a:r>
              <a:rPr lang="pt-BR" sz="1800" dirty="0">
                <a:solidFill>
                  <a:srgbClr val="F73061"/>
                </a:solidFill>
                <a:effectLst/>
              </a:rPr>
              <a:t>atrasado, não instantâneo</a:t>
            </a:r>
            <a:r>
              <a:rPr lang="pt-BR" sz="1800" dirty="0">
                <a:effectLst/>
              </a:rPr>
              <a:t>;</a:t>
            </a:r>
          </a:p>
          <a:p>
            <a:pPr marL="285750" indent="-285750"/>
            <a:r>
              <a:rPr lang="pt-BR" sz="1800" dirty="0">
                <a:effectLst/>
              </a:rPr>
              <a:t>O tempo </a:t>
            </a:r>
            <a:r>
              <a:rPr lang="pt-BR" sz="1800" dirty="0">
                <a:solidFill>
                  <a:srgbClr val="F73061"/>
                </a:solidFill>
                <a:effectLst/>
              </a:rPr>
              <a:t>realmente importa</a:t>
            </a:r>
            <a:r>
              <a:rPr lang="pt-BR" sz="1800" dirty="0">
                <a:effectLst/>
              </a:rPr>
              <a:t>;</a:t>
            </a:r>
          </a:p>
          <a:p>
            <a:pPr marL="285750" indent="-285750"/>
            <a:r>
              <a:rPr lang="pt-BR" sz="1800" dirty="0">
                <a:effectLst/>
              </a:rPr>
              <a:t>As ações do agente </a:t>
            </a:r>
            <a:r>
              <a:rPr lang="pt-BR" sz="1800" dirty="0">
                <a:solidFill>
                  <a:srgbClr val="F73061"/>
                </a:solidFill>
                <a:effectLst/>
              </a:rPr>
              <a:t>afetam os dados subsequentes </a:t>
            </a:r>
            <a:r>
              <a:rPr lang="pt-BR" sz="1800" dirty="0">
                <a:effectLst/>
              </a:rPr>
              <a:t>que ele recebe.</a:t>
            </a:r>
          </a:p>
        </p:txBody>
      </p:sp>
    </p:spTree>
    <p:extLst>
      <p:ext uri="{BB962C8B-B14F-4D97-AF65-F5344CB8AC3E}">
        <p14:creationId xmlns:p14="http://schemas.microsoft.com/office/powerpoint/2010/main" val="541705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Exemplos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279CFC-9FFD-944D-D30E-0C33B32B8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420888"/>
            <a:ext cx="2475277" cy="249388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D94275A-9D3E-4911-7158-FC893555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882650"/>
            <a:ext cx="4104456" cy="248427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8270527-B143-1051-CA74-E44471E58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590" y="2852936"/>
            <a:ext cx="2295922" cy="145450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61A132D-7CDE-F425-8115-9C9EA4E8B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244" y="4293151"/>
            <a:ext cx="3957335" cy="222822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7E6FC07-1B18-C15C-1E93-11C5E54311E4}"/>
              </a:ext>
            </a:extLst>
          </p:cNvPr>
          <p:cNvSpPr txBox="1"/>
          <p:nvPr/>
        </p:nvSpPr>
        <p:spPr>
          <a:xfrm>
            <a:off x="186366" y="1588150"/>
            <a:ext cx="3231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Games</a:t>
            </a:r>
          </a:p>
        </p:txBody>
      </p:sp>
    </p:spTree>
    <p:extLst>
      <p:ext uri="{BB962C8B-B14F-4D97-AF65-F5344CB8AC3E}">
        <p14:creationId xmlns:p14="http://schemas.microsoft.com/office/powerpoint/2010/main" val="171892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Exemplos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484A26A-FD22-1D10-3551-C01B7394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51" y="3183198"/>
            <a:ext cx="3022104" cy="15110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894DEED-BE7B-4F69-2841-45ABB6F7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060848"/>
            <a:ext cx="4994351" cy="375575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5213907-E936-409D-3D74-3230856C90F5}"/>
              </a:ext>
            </a:extLst>
          </p:cNvPr>
          <p:cNvSpPr txBox="1"/>
          <p:nvPr/>
        </p:nvSpPr>
        <p:spPr>
          <a:xfrm>
            <a:off x="186366" y="1588150"/>
            <a:ext cx="3231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Robótica e Sistemas Autônomos</a:t>
            </a:r>
          </a:p>
        </p:txBody>
      </p:sp>
    </p:spTree>
    <p:extLst>
      <p:ext uri="{BB962C8B-B14F-4D97-AF65-F5344CB8AC3E}">
        <p14:creationId xmlns:p14="http://schemas.microsoft.com/office/powerpoint/2010/main" val="3070168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Exemplos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5213907-E936-409D-3D74-3230856C90F5}"/>
              </a:ext>
            </a:extLst>
          </p:cNvPr>
          <p:cNvSpPr txBox="1"/>
          <p:nvPr/>
        </p:nvSpPr>
        <p:spPr>
          <a:xfrm>
            <a:off x="186366" y="1588150"/>
            <a:ext cx="3231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Robótica e Sistemas Autônomos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049C788-C68B-F742-C1EF-A556BB73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3169736" cy="42930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5C087F1-63FA-3557-DBBB-1CC897E0A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837" y="2204864"/>
            <a:ext cx="3422991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20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Exemplos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5213907-E936-409D-3D74-3230856C90F5}"/>
              </a:ext>
            </a:extLst>
          </p:cNvPr>
          <p:cNvSpPr txBox="1"/>
          <p:nvPr/>
        </p:nvSpPr>
        <p:spPr>
          <a:xfrm>
            <a:off x="186366" y="1588150"/>
            <a:ext cx="3231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Supply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 Chain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8DF80D-244C-D5FD-6915-4CC795BD3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81" y="3542594"/>
            <a:ext cx="5038328" cy="251916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1233169-7739-D178-E959-7FB7CB3F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985296"/>
            <a:ext cx="4392488" cy="204178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6E01153-E5B0-1572-4A6C-E938C64C5565}"/>
              </a:ext>
            </a:extLst>
          </p:cNvPr>
          <p:cNvSpPr txBox="1"/>
          <p:nvPr/>
        </p:nvSpPr>
        <p:spPr>
          <a:xfrm>
            <a:off x="942309" y="29124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Calibri" panose="020F0502020204030204" pitchFamily="34" charset="0"/>
              </a:rPr>
              <a:t>Planejamento de estoque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AB1FC00-62EF-2194-D5BB-2823E21FA569}"/>
              </a:ext>
            </a:extLst>
          </p:cNvPr>
          <p:cNvSpPr txBox="1"/>
          <p:nvPr/>
        </p:nvSpPr>
        <p:spPr>
          <a:xfrm>
            <a:off x="6702885" y="3173262"/>
            <a:ext cx="196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Calibri" panose="020F0502020204030204" pitchFamily="34" charset="0"/>
              </a:rPr>
              <a:t>Bin </a:t>
            </a:r>
            <a:r>
              <a:rPr lang="pt-BR" dirty="0" err="1">
                <a:effectLst/>
                <a:latin typeface="Calibri" panose="020F0502020204030204" pitchFamily="34" charset="0"/>
              </a:rPr>
              <a:t>packing</a:t>
            </a:r>
            <a:endParaRPr lang="pt-BR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772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Imagem 4">
            <a:extLst>
              <a:ext uri="{FF2B5EF4-FFF2-40B4-BE49-F238E27FC236}">
                <a16:creationId xmlns:a16="http://schemas.microsoft.com/office/drawing/2014/main" id="{20453E9E-EB9F-BC74-7202-21C994D76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44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Espaço Reservado para Texto 1">
            <a:extLst>
              <a:ext uri="{FF2B5EF4-FFF2-40B4-BE49-F238E27FC236}">
                <a16:creationId xmlns:a16="http://schemas.microsoft.com/office/drawing/2014/main" id="{D5431563-ABD9-A732-6303-8318B749B0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3707904" y="2852936"/>
            <a:ext cx="3529013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pt-BR" dirty="0"/>
              <a:t>MBA </a:t>
            </a:r>
            <a:r>
              <a:rPr lang="en-US" altLang="pt-BR" dirty="0" err="1"/>
              <a:t>em</a:t>
            </a:r>
            <a:r>
              <a:rPr lang="en-US" altLang="pt-BR" dirty="0"/>
              <a:t> Data Science &amp; Artificial Intelligence</a:t>
            </a:r>
            <a:endParaRPr lang="pt-B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Exemplos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5213907-E936-409D-3D74-3230856C90F5}"/>
              </a:ext>
            </a:extLst>
          </p:cNvPr>
          <p:cNvSpPr txBox="1"/>
          <p:nvPr/>
        </p:nvSpPr>
        <p:spPr>
          <a:xfrm>
            <a:off x="186366" y="1588150"/>
            <a:ext cx="3231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Manufatura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2DFD473-084C-B02B-E701-461BDDC0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132856"/>
            <a:ext cx="4558274" cy="39070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04B3652-B9CF-CA72-2214-BABEB01E5C18}"/>
              </a:ext>
            </a:extLst>
          </p:cNvPr>
          <p:cNvSpPr txBox="1"/>
          <p:nvPr/>
        </p:nvSpPr>
        <p:spPr>
          <a:xfrm>
            <a:off x="0" y="610965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effectLst/>
                <a:latin typeface="Calibri" panose="020F0502020204030204" pitchFamily="34" charset="0"/>
              </a:rPr>
              <a:t>Calibragem de máquinas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E8928B8-0025-7B32-DB5E-D414382E3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313" y="1433223"/>
            <a:ext cx="4324366" cy="243661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F802ECC-1523-6AE3-E108-395FE64710BC}"/>
              </a:ext>
            </a:extLst>
          </p:cNvPr>
          <p:cNvSpPr txBox="1"/>
          <p:nvPr/>
        </p:nvSpPr>
        <p:spPr>
          <a:xfrm>
            <a:off x="4464496" y="39017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effectLst/>
                <a:latin typeface="Calibri" panose="020F0502020204030204" pitchFamily="34" charset="0"/>
              </a:rPr>
              <a:t>Manutenção de equipamentos</a:t>
            </a:r>
          </a:p>
        </p:txBody>
      </p:sp>
    </p:spTree>
    <p:extLst>
      <p:ext uri="{BB962C8B-B14F-4D97-AF65-F5344CB8AC3E}">
        <p14:creationId xmlns:p14="http://schemas.microsoft.com/office/powerpoint/2010/main" val="2930508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CONCEITOS BÁSICOS DO </a:t>
            </a: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APRENDIZADO POR REFORÇO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363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Conceitos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83B409-E5D1-47CD-A1A5-CF7488BC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028616"/>
            <a:ext cx="5372626" cy="280076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FB13DE-9204-5BF7-3280-A286F8D19701}"/>
              </a:ext>
            </a:extLst>
          </p:cNvPr>
          <p:cNvSpPr txBox="1"/>
          <p:nvPr/>
        </p:nvSpPr>
        <p:spPr>
          <a:xfrm>
            <a:off x="5652120" y="2204864"/>
            <a:ext cx="329098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Agent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O</a:t>
            </a:r>
            <a:r>
              <a:rPr lang="pt-BR" sz="1600" dirty="0">
                <a:effectLst/>
                <a:latin typeface="Calibri" panose="020F0502020204030204" pitchFamily="34" charset="0"/>
              </a:rPr>
              <a:t> aprendiz;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Action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O</a:t>
            </a:r>
            <a:r>
              <a:rPr lang="pt-BR" sz="1600" dirty="0">
                <a:effectLst/>
                <a:latin typeface="Calibri" panose="020F0502020204030204" pitchFamily="34" charset="0"/>
              </a:rPr>
              <a:t> que o Agente fez;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Environment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Refere-se</a:t>
            </a:r>
            <a:r>
              <a:rPr lang="pt-BR" sz="1600" dirty="0">
                <a:effectLst/>
                <a:latin typeface="Calibri" panose="020F0502020204030204" pitchFamily="34" charset="0"/>
              </a:rPr>
              <a:t> a tudo fora do agente. O mundo;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State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O</a:t>
            </a:r>
            <a:r>
              <a:rPr lang="pt-BR" sz="1600" dirty="0">
                <a:effectLst/>
                <a:latin typeface="Calibri" panose="020F0502020204030204" pitchFamily="34" charset="0"/>
              </a:rPr>
              <a:t> conjunto de todas as informações que descrevem precisa e suficientemente a situação no ambiente;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Reward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Toda</a:t>
            </a:r>
            <a:r>
              <a:rPr lang="pt-BR" sz="1600" dirty="0">
                <a:effectLst/>
                <a:latin typeface="Calibri" panose="020F0502020204030204" pitchFamily="34" charset="0"/>
              </a:rPr>
              <a:t> vez que o agente realiza uma ação, ele recebe uma recompensa do ambiente.</a:t>
            </a:r>
          </a:p>
        </p:txBody>
      </p:sp>
    </p:spTree>
    <p:extLst>
      <p:ext uri="{BB962C8B-B14F-4D97-AF65-F5344CB8AC3E}">
        <p14:creationId xmlns:p14="http://schemas.microsoft.com/office/powerpoint/2010/main" val="28202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Jogo da velha como um problema de </a:t>
            </a:r>
            <a:r>
              <a:rPr lang="pt-BR" altLang="en-US" dirty="0">
                <a:solidFill>
                  <a:srgbClr val="F73061"/>
                </a:solidFill>
              </a:rPr>
              <a:t>AR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4E1392D-2E4A-A245-7B2A-A5663CB53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792"/>
            <a:ext cx="3957792" cy="393305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F46D7D6-8316-CB4C-68D5-3C86174CC63E}"/>
              </a:ext>
            </a:extLst>
          </p:cNvPr>
          <p:cNvSpPr txBox="1"/>
          <p:nvPr/>
        </p:nvSpPr>
        <p:spPr>
          <a:xfrm>
            <a:off x="4427984" y="980728"/>
            <a:ext cx="45720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effectLst/>
                <a:latin typeface="Calibri" panose="020F0502020204030204" pitchFamily="34" charset="0"/>
              </a:rPr>
              <a:t>A ação do </a:t>
            </a:r>
            <a:r>
              <a:rPr lang="pt-BR" sz="1400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agente</a:t>
            </a:r>
            <a:r>
              <a:rPr lang="pt-BR" sz="1400" dirty="0">
                <a:effectLst/>
                <a:latin typeface="Calibri" panose="020F0502020204030204" pitchFamily="34" charset="0"/>
              </a:rPr>
              <a:t> é colocar sua marca (digamos, uma cruz) em um dos espaços vazios do tabuleiro quando for a vez do agente.</a:t>
            </a:r>
          </a:p>
          <a:p>
            <a:pPr algn="just"/>
            <a:endParaRPr lang="pt-BR" sz="1400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sz="1400" dirty="0">
                <a:effectLst/>
                <a:latin typeface="Calibri" panose="020F0502020204030204" pitchFamily="34" charset="0"/>
              </a:rPr>
              <a:t>Aqui, o tabuleiro é todo o </a:t>
            </a:r>
            <a:r>
              <a:rPr lang="pt-BR" sz="1400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ambiente</a:t>
            </a:r>
            <a:r>
              <a:rPr lang="pt-BR" sz="1400" dirty="0">
                <a:effectLst/>
                <a:latin typeface="Calibri" panose="020F0502020204030204" pitchFamily="34" charset="0"/>
              </a:rPr>
              <a:t>, e a posição das marcas no tabuleiro é o estado, que é totalmente observável pelo agente.</a:t>
            </a:r>
          </a:p>
          <a:p>
            <a:pPr algn="just"/>
            <a:endParaRPr lang="pt-BR" sz="1400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sz="1400" dirty="0">
                <a:effectLst/>
                <a:latin typeface="Calibri" panose="020F0502020204030204" pitchFamily="34" charset="0"/>
              </a:rPr>
              <a:t>Em um jogo da velha 3 </a:t>
            </a:r>
            <a:r>
              <a:rPr lang="pt-BR" sz="1400" dirty="0" err="1">
                <a:effectLst/>
                <a:latin typeface="Calibri" panose="020F0502020204030204" pitchFamily="34" charset="0"/>
              </a:rPr>
              <a:t>x</a:t>
            </a:r>
            <a:r>
              <a:rPr lang="pt-BR" sz="1400" dirty="0">
                <a:effectLst/>
                <a:latin typeface="Calibri" panose="020F0502020204030204" pitchFamily="34" charset="0"/>
              </a:rPr>
              <a:t> 3, existem 765 estados (posições únicas no tabuleiro, excluindo rotações e reflexões) e o objetivo do agente é </a:t>
            </a:r>
            <a:r>
              <a:rPr lang="pt-BR" sz="1400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aprender uma política que irá sugerir uma ação para cada um desses estados de forma a maximizar o chance de ganhar</a:t>
            </a:r>
            <a:r>
              <a:rPr lang="pt-BR" sz="1400" dirty="0">
                <a:effectLst/>
                <a:latin typeface="Calibri" panose="020F0502020204030204" pitchFamily="34" charset="0"/>
              </a:rPr>
              <a:t>.</a:t>
            </a:r>
          </a:p>
          <a:p>
            <a:pPr algn="just"/>
            <a:endParaRPr lang="pt-BR" sz="1400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sz="1400" dirty="0">
                <a:effectLst/>
                <a:latin typeface="Calibri" panose="020F0502020204030204" pitchFamily="34" charset="0"/>
              </a:rPr>
              <a:t>O jogo durará no máximo 9 turnos e o ambiente chegará a um estado terminal. Um estado terminal é aquele em que três </a:t>
            </a:r>
            <a:r>
              <a:rPr lang="pt-BR" sz="1400" dirty="0" err="1">
                <a:effectLst/>
                <a:latin typeface="Calibri" panose="020F0502020204030204" pitchFamily="34" charset="0"/>
              </a:rPr>
              <a:t>Xs</a:t>
            </a:r>
            <a:r>
              <a:rPr lang="pt-BR" sz="1400" dirty="0">
                <a:effectLst/>
                <a:latin typeface="Calibri" panose="020F0502020204030204" pitchFamily="34" charset="0"/>
              </a:rPr>
              <a:t> ou Os fazem uma linha ou um onde nenhuma marca única faz uma linha e não há espaço deixado no tabuleiro (ou seja, um empate).</a:t>
            </a:r>
          </a:p>
          <a:p>
            <a:pPr algn="just"/>
            <a:endParaRPr lang="pt-BR" sz="1400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sz="1400" dirty="0">
                <a:effectLst/>
                <a:latin typeface="Calibri" panose="020F0502020204030204" pitchFamily="34" charset="0"/>
              </a:rPr>
              <a:t>Observe que nenhuma recompensa é dada conforme os jogadores fazem seus movimentos durante o jogo, exceto no final, se um jogador vencer. Assim, </a:t>
            </a:r>
            <a:r>
              <a:rPr lang="pt-BR" sz="1400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o agente recebe +1 de recompensa se vencer, -1 se perder e 0 se o jogo terminar empatado</a:t>
            </a:r>
            <a:r>
              <a:rPr lang="pt-BR" sz="1400" dirty="0">
                <a:effectLst/>
                <a:latin typeface="Calibri" panose="020F0502020204030204" pitchFamily="34" charset="0"/>
              </a:rPr>
              <a:t>. Em todas as iterações até o final, o agente recebe 0 recompensa.</a:t>
            </a:r>
          </a:p>
        </p:txBody>
      </p:sp>
    </p:spTree>
    <p:extLst>
      <p:ext uri="{BB962C8B-B14F-4D97-AF65-F5344CB8AC3E}">
        <p14:creationId xmlns:p14="http://schemas.microsoft.com/office/powerpoint/2010/main" val="2305000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Conceitos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0083D26-0DA9-E725-D2A0-92FDE040363C}"/>
              </a:ext>
            </a:extLst>
          </p:cNvPr>
          <p:cNvSpPr txBox="1"/>
          <p:nvPr/>
        </p:nvSpPr>
        <p:spPr>
          <a:xfrm>
            <a:off x="5652120" y="1859339"/>
            <a:ext cx="457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</a:t>
            </a:r>
            <a:r>
              <a:rPr lang="pt-BR" dirty="0">
                <a:effectLst/>
                <a:latin typeface="Calibri" panose="020F0502020204030204" pitchFamily="34" charset="0"/>
              </a:rPr>
              <a:t>A cada passo </a:t>
            </a:r>
            <a:r>
              <a:rPr lang="pt-BR" dirty="0" err="1">
                <a:effectLst/>
                <a:latin typeface="Calibri" panose="020F0502020204030204" pitchFamily="34" charset="0"/>
              </a:rPr>
              <a:t>t</a:t>
            </a:r>
            <a:r>
              <a:rPr lang="pt-BR" dirty="0">
                <a:effectLst/>
                <a:latin typeface="Calibri" panose="020F0502020204030204" pitchFamily="34" charset="0"/>
              </a:rPr>
              <a:t> o agente:</a:t>
            </a:r>
          </a:p>
          <a:p>
            <a:r>
              <a:rPr lang="pt-BR" dirty="0">
                <a:effectLst/>
                <a:latin typeface="Calibri" panose="020F0502020204030204" pitchFamily="34" charset="0"/>
              </a:rPr>
              <a:t>Executa ação </a:t>
            </a:r>
            <a:r>
              <a:rPr lang="pt-BR" dirty="0">
                <a:effectLst/>
                <a:latin typeface="Helvetica" pitchFamily="2" charset="0"/>
              </a:rPr>
              <a:t>𝐴𝑡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effectLst/>
                <a:latin typeface="Calibri" panose="020F0502020204030204" pitchFamily="34" charset="0"/>
              </a:rPr>
              <a:t>Recebe estado </a:t>
            </a:r>
            <a:r>
              <a:rPr lang="pt-BR" dirty="0">
                <a:effectLst/>
                <a:latin typeface="Helvetica" pitchFamily="2" charset="0"/>
              </a:rPr>
              <a:t>𝑆𝑡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effectLst/>
                <a:latin typeface="Calibri" panose="020F0502020204030204" pitchFamily="34" charset="0"/>
              </a:rPr>
              <a:t>Recebe recompensa escalar </a:t>
            </a:r>
            <a:r>
              <a:rPr lang="pt-BR" dirty="0">
                <a:effectLst/>
                <a:latin typeface="Helvetica" pitchFamily="2" charset="0"/>
              </a:rPr>
              <a:t>𝑅𝑡</a:t>
            </a: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</a:t>
            </a:r>
            <a:r>
              <a:rPr lang="pt-BR" dirty="0">
                <a:effectLst/>
                <a:latin typeface="Calibri" panose="020F0502020204030204" pitchFamily="34" charset="0"/>
              </a:rPr>
              <a:t>O ambiente:</a:t>
            </a:r>
          </a:p>
          <a:p>
            <a:r>
              <a:rPr lang="pt-BR" dirty="0">
                <a:effectLst/>
                <a:latin typeface="Calibri" panose="020F0502020204030204" pitchFamily="34" charset="0"/>
              </a:rPr>
              <a:t>Recebe ação </a:t>
            </a:r>
            <a:r>
              <a:rPr lang="pt-BR" dirty="0">
                <a:effectLst/>
                <a:latin typeface="Helvetica" pitchFamily="2" charset="0"/>
              </a:rPr>
              <a:t>𝐴𝑡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effectLst/>
                <a:latin typeface="Calibri" panose="020F0502020204030204" pitchFamily="34" charset="0"/>
              </a:rPr>
              <a:t>Emite estado </a:t>
            </a:r>
            <a:r>
              <a:rPr lang="pt-BR" dirty="0">
                <a:effectLst/>
                <a:latin typeface="Helvetica" pitchFamily="2" charset="0"/>
              </a:rPr>
              <a:t>𝑆𝑡</a:t>
            </a:r>
            <a:r>
              <a:rPr lang="pt-BR" dirty="0">
                <a:effectLst/>
                <a:latin typeface="Calibri" panose="020F0502020204030204" pitchFamily="34" charset="0"/>
              </a:rPr>
              <a:t>+1</a:t>
            </a:r>
          </a:p>
          <a:p>
            <a:r>
              <a:rPr lang="pt-BR" dirty="0">
                <a:effectLst/>
                <a:latin typeface="Calibri" panose="020F0502020204030204" pitchFamily="34" charset="0"/>
              </a:rPr>
              <a:t>Emite recompensa escalar </a:t>
            </a:r>
            <a:r>
              <a:rPr lang="pt-BR" dirty="0">
                <a:effectLst/>
                <a:latin typeface="Helvetica" pitchFamily="2" charset="0"/>
              </a:rPr>
              <a:t>𝑅𝑡</a:t>
            </a:r>
            <a:r>
              <a:rPr lang="pt-BR" dirty="0">
                <a:effectLst/>
                <a:latin typeface="Calibri" panose="020F0502020204030204" pitchFamily="34" charset="0"/>
              </a:rPr>
              <a:t>+1</a:t>
            </a: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</a:t>
            </a:r>
            <a:r>
              <a:rPr lang="pt-BR" i="1" dirty="0" err="1">
                <a:effectLst/>
                <a:latin typeface="Calibri" panose="020F0502020204030204" pitchFamily="34" charset="0"/>
              </a:rPr>
              <a:t>t</a:t>
            </a:r>
            <a:r>
              <a:rPr lang="pt-BR" dirty="0">
                <a:effectLst/>
                <a:latin typeface="Calibri" panose="020F0502020204030204" pitchFamily="34" charset="0"/>
              </a:rPr>
              <a:t> incrementa em </a:t>
            </a:r>
            <a:r>
              <a:rPr lang="pt-BR" dirty="0" err="1">
                <a:effectLst/>
                <a:latin typeface="Calibri" panose="020F0502020204030204" pitchFamily="34" charset="0"/>
              </a:rPr>
              <a:t>env</a:t>
            </a:r>
            <a:r>
              <a:rPr lang="pt-BR" dirty="0">
                <a:effectLst/>
                <a:latin typeface="Calibri" panose="020F0502020204030204" pitchFamily="34" charset="0"/>
              </a:rPr>
              <a:t>. etapa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7413C14-57B0-83EE-4B50-B2AF2979D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88840"/>
            <a:ext cx="5189670" cy="270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08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Tomada de decisão </a:t>
            </a:r>
            <a:r>
              <a:rPr lang="pt-BR" altLang="en-US" dirty="0">
                <a:solidFill>
                  <a:srgbClr val="F73061"/>
                </a:solidFill>
              </a:rPr>
              <a:t>sequencial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5EAD80-E49E-3B14-5352-5B742507ED37}"/>
              </a:ext>
            </a:extLst>
          </p:cNvPr>
          <p:cNvSpPr txBox="1"/>
          <p:nvPr/>
        </p:nvSpPr>
        <p:spPr>
          <a:xfrm>
            <a:off x="881720" y="893765"/>
            <a:ext cx="784887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pt-BR" dirty="0">
                <a:effectLst/>
                <a:latin typeface="Wingdings" pitchFamily="2" charset="2"/>
              </a:rPr>
            </a:br>
            <a:endParaRPr lang="pt-BR" dirty="0">
              <a:effectLst/>
              <a:latin typeface="Wingdings" pitchFamily="2" charset="2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O agente deve decidir qual ação tomar em cada momento, com base em seu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conhecimento atual </a:t>
            </a:r>
            <a:r>
              <a:rPr lang="pt-BR" dirty="0">
                <a:effectLst/>
                <a:latin typeface="Calibri" panose="020F0502020204030204" pitchFamily="34" charset="0"/>
              </a:rPr>
              <a:t>e nas possíveis consequências de suas ações no futuro.</a:t>
            </a: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Ou seja, em uma tarefa de tomada de decisão sequencial, o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agente interage com o ambiente</a:t>
            </a:r>
            <a:r>
              <a:rPr lang="pt-BR" dirty="0">
                <a:effectLst/>
                <a:latin typeface="Calibri" panose="020F0502020204030204" pitchFamily="34" charset="0"/>
              </a:rPr>
              <a:t> em etapas sucessivas,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observando o estado atual do ambiente</a:t>
            </a:r>
            <a:r>
              <a:rPr lang="pt-BR" dirty="0">
                <a:effectLst/>
                <a:latin typeface="Calibri" panose="020F0502020204030204" pitchFamily="34" charset="0"/>
              </a:rPr>
              <a:t>, tomando uma ação e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recebendo uma recompensa</a:t>
            </a:r>
            <a:r>
              <a:rPr lang="pt-BR" dirty="0">
                <a:effectLst/>
                <a:latin typeface="Calibri" panose="020F0502020204030204" pitchFamily="34" charset="0"/>
              </a:rPr>
              <a:t>.</a:t>
            </a: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Pode-se modelar a tomada de decisão sequencial por um Processo de Decisão de </a:t>
            </a:r>
            <a:r>
              <a:rPr lang="pt-BR" dirty="0" err="1">
                <a:effectLst/>
                <a:latin typeface="Calibri" panose="020F0502020204030204" pitchFamily="34" charset="0"/>
              </a:rPr>
              <a:t>Markov</a:t>
            </a:r>
            <a:r>
              <a:rPr lang="pt-BR" dirty="0">
                <a:effectLst/>
                <a:latin typeface="Calibri" panose="020F0502020204030204" pitchFamily="34" charset="0"/>
              </a:rPr>
              <a:t> (MDP)</a:t>
            </a: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pPr algn="ctr"/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𝑃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+1|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] =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𝑃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+1|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1, … ,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]</a:t>
            </a:r>
          </a:p>
          <a:p>
            <a:pPr algn="just"/>
            <a:endParaRPr lang="pt-BR" dirty="0">
              <a:effectLst/>
              <a:latin typeface="Helvetica" pitchFamily="2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O estado atual do processo contém toda a informação relevante sobre o passado, e não é necessário considerar a história completa do processo para fazer previsões precisas sobre o futuro.</a:t>
            </a:r>
          </a:p>
          <a:p>
            <a:br>
              <a:rPr lang="pt-BR" dirty="0">
                <a:effectLst/>
                <a:latin typeface="Calibri" panose="020F0502020204030204" pitchFamily="34" charset="0"/>
              </a:rPr>
            </a:br>
            <a:endParaRPr lang="pt-BR" dirty="0">
              <a:effectLst/>
              <a:latin typeface="Calibri" panose="020F0502020204030204" pitchFamily="34" charset="0"/>
            </a:endParaRPr>
          </a:p>
          <a:p>
            <a:pPr algn="ctr"/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“O futuro é independente do passado dado o presente”</a:t>
            </a:r>
          </a:p>
        </p:txBody>
      </p:sp>
    </p:spTree>
    <p:extLst>
      <p:ext uri="{BB962C8B-B14F-4D97-AF65-F5344CB8AC3E}">
        <p14:creationId xmlns:p14="http://schemas.microsoft.com/office/powerpoint/2010/main" val="2761678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Tomada de decisão </a:t>
            </a:r>
            <a:r>
              <a:rPr lang="pt-BR" altLang="en-US" dirty="0">
                <a:solidFill>
                  <a:srgbClr val="F73061"/>
                </a:solidFill>
              </a:rPr>
              <a:t>sequencial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F02F08D-3139-48B1-19FE-8642D288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82" y="1783317"/>
            <a:ext cx="7855636" cy="32913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8334054-CA2E-1625-5E5E-7C6467EC50EF}"/>
              </a:ext>
            </a:extLst>
          </p:cNvPr>
          <p:cNvSpPr txBox="1"/>
          <p:nvPr/>
        </p:nvSpPr>
        <p:spPr>
          <a:xfrm>
            <a:off x="3726036" y="544522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Calibri" panose="020F0502020204030204" pitchFamily="34" charset="0"/>
              </a:rPr>
              <a:t>O que vai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acontecer</a:t>
            </a:r>
            <a:r>
              <a:rPr lang="pt-BR" dirty="0">
                <a:effectLst/>
                <a:latin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70015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Ambientes: </a:t>
            </a:r>
            <a:r>
              <a:rPr lang="pt-BR" altLang="en-US" dirty="0">
                <a:solidFill>
                  <a:srgbClr val="F73061"/>
                </a:solidFill>
              </a:rPr>
              <a:t>Totalmente Observável </a:t>
            </a:r>
            <a:r>
              <a:rPr lang="pt-BR" altLang="en-US" dirty="0"/>
              <a:t>vs. </a:t>
            </a:r>
            <a:r>
              <a:rPr lang="pt-BR" altLang="en-US" dirty="0">
                <a:solidFill>
                  <a:srgbClr val="F73061"/>
                </a:solidFill>
              </a:rPr>
              <a:t>Parcialmente Observável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0509AC-A008-C7F8-F8AC-B215B06A2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04864"/>
            <a:ext cx="3569470" cy="283197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C0C079F-E741-791B-FAAD-3B74AFA81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01" y="2204864"/>
            <a:ext cx="3569468" cy="283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39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Agentes: </a:t>
            </a:r>
            <a:r>
              <a:rPr lang="pt-BR" altLang="en-US" dirty="0">
                <a:solidFill>
                  <a:srgbClr val="F73061"/>
                </a:solidFill>
              </a:rPr>
              <a:t>Principais componentes em um agente em AR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58A1DF-860A-8D2A-901E-F0286F50A180}"/>
              </a:ext>
            </a:extLst>
          </p:cNvPr>
          <p:cNvSpPr txBox="1"/>
          <p:nvPr/>
        </p:nvSpPr>
        <p:spPr>
          <a:xfrm>
            <a:off x="431540" y="2420888"/>
            <a:ext cx="8280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00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73061"/>
                </a:solidFill>
                <a:effectLst/>
              </a:rPr>
              <a:t>Política: </a:t>
            </a:r>
            <a:r>
              <a:rPr lang="pt-BR" sz="2000" dirty="0">
                <a:effectLst/>
              </a:rPr>
              <a:t>Função de comportamento do agente;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73061"/>
                </a:solidFill>
                <a:effectLst/>
              </a:rPr>
              <a:t>Função de Valor: </a:t>
            </a:r>
            <a:r>
              <a:rPr lang="pt-BR" sz="2000" dirty="0">
                <a:effectLst/>
              </a:rPr>
              <a:t>Quão bom é cada estado e/ou ação;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73061"/>
                </a:solidFill>
                <a:effectLst/>
              </a:rPr>
              <a:t>Modelo: </a:t>
            </a:r>
            <a:r>
              <a:rPr lang="pt-BR" sz="2000" dirty="0">
                <a:effectLst/>
              </a:rPr>
              <a:t>representação do agente do ambiente.</a:t>
            </a:r>
          </a:p>
        </p:txBody>
      </p:sp>
    </p:spTree>
    <p:extLst>
      <p:ext uri="{BB962C8B-B14F-4D97-AF65-F5344CB8AC3E}">
        <p14:creationId xmlns:p14="http://schemas.microsoft.com/office/powerpoint/2010/main" val="1411386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Componentes de Agentes: Política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3C1E6E-2EE5-A04F-6C1F-B86D0997935F}"/>
              </a:ext>
            </a:extLst>
          </p:cNvPr>
          <p:cNvSpPr txBox="1"/>
          <p:nvPr/>
        </p:nvSpPr>
        <p:spPr>
          <a:xfrm>
            <a:off x="1412776" y="1196752"/>
            <a:ext cx="631844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effectLst/>
              <a:latin typeface="Wingdings" pitchFamily="2" charset="2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É a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estratégia</a:t>
            </a:r>
            <a:r>
              <a:rPr lang="pt-BR" dirty="0">
                <a:effectLst/>
                <a:latin typeface="Calibri" panose="020F0502020204030204" pitchFamily="34" charset="0"/>
              </a:rPr>
              <a:t> ou comportamento que o agente adota para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tomar decisões em um ambiente</a:t>
            </a:r>
            <a:r>
              <a:rPr lang="pt-BR" dirty="0">
                <a:solidFill>
                  <a:srgbClr val="F73061"/>
                </a:solidFill>
                <a:latin typeface="Calibri" panose="020F0502020204030204" pitchFamily="34" charset="0"/>
              </a:rPr>
              <a:t>;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A política determina qual ação o agente escolhe em resposta a um estado específico do ambiente, e pode ser representada por uma função que mapeia cada estado do ambiente para uma distribuição de probabilidade sobre as possíveis ações que o agente pode executar</a:t>
            </a:r>
            <a:r>
              <a:rPr lang="pt-BR" dirty="0">
                <a:latin typeface="Calibri" panose="020F0502020204030204" pitchFamily="34" charset="0"/>
              </a:rPr>
              <a:t>;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Determinística: </a:t>
            </a:r>
            <a:r>
              <a:rPr lang="pt-BR" dirty="0">
                <a:effectLst/>
                <a:latin typeface="Calibri" panose="020F0502020204030204" pitchFamily="34" charset="0"/>
              </a:rPr>
              <a:t>sempre escolhe a mesma ação para um determinado estado</a:t>
            </a:r>
            <a:r>
              <a:rPr lang="pt-BR" dirty="0">
                <a:latin typeface="Calibri" panose="020F0502020204030204" pitchFamily="34" charset="0"/>
              </a:rPr>
              <a:t>;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Estocástica: </a:t>
            </a:r>
            <a:r>
              <a:rPr lang="pt-BR" dirty="0">
                <a:effectLst/>
                <a:latin typeface="Calibri" panose="020F0502020204030204" pitchFamily="34" charset="0"/>
              </a:rPr>
              <a:t>escolhe uma ação com base em uma distribuição de probabilidade;</a:t>
            </a:r>
            <a:br>
              <a:rPr lang="pt-BR" dirty="0">
                <a:effectLst/>
                <a:latin typeface="Calibri" panose="020F0502020204030204" pitchFamily="34" charset="0"/>
              </a:rPr>
            </a:br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 escolha de uma boa política é um dos objetivos principais do aprendizado por reforço.</a:t>
            </a:r>
          </a:p>
        </p:txBody>
      </p:sp>
    </p:spTree>
    <p:extLst>
      <p:ext uri="{BB962C8B-B14F-4D97-AF65-F5344CB8AC3E}">
        <p14:creationId xmlns:p14="http://schemas.microsoft.com/office/powerpoint/2010/main" val="130077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Imagem 2">
            <a:extLst>
              <a:ext uri="{FF2B5EF4-FFF2-40B4-BE49-F238E27FC236}">
                <a16:creationId xmlns:a16="http://schemas.microsoft.com/office/drawing/2014/main" id="{B4DC94F0-811B-C4DD-7F1C-6BF66D032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9144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Espaço Reservado para Texto 1">
            <a:extLst>
              <a:ext uri="{FF2B5EF4-FFF2-40B4-BE49-F238E27FC236}">
                <a16:creationId xmlns:a16="http://schemas.microsoft.com/office/drawing/2014/main" id="{01A19B00-991E-870D-A0E6-2C6B626369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3746518" y="2782552"/>
            <a:ext cx="2465387" cy="649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pt-BR" dirty="0"/>
              <a:t>Reinforcement Learning</a:t>
            </a:r>
          </a:p>
          <a:p>
            <a:endParaRPr lang="pt-BR" altLang="en-US" dirty="0"/>
          </a:p>
        </p:txBody>
      </p:sp>
      <p:sp>
        <p:nvSpPr>
          <p:cNvPr id="13315" name="Espaço Reservado para Texto 4">
            <a:extLst>
              <a:ext uri="{FF2B5EF4-FFF2-40B4-BE49-F238E27FC236}">
                <a16:creationId xmlns:a16="http://schemas.microsoft.com/office/drawing/2014/main" id="{64F802BB-887D-5E97-A592-4E928AAE67B5}"/>
              </a:ext>
            </a:extLst>
          </p:cNvPr>
          <p:cNvSpPr txBox="1">
            <a:spLocks/>
          </p:cNvSpPr>
          <p:nvPr/>
        </p:nvSpPr>
        <p:spPr bwMode="auto">
          <a:xfrm>
            <a:off x="1619250" y="5805488"/>
            <a:ext cx="4573588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en-US" sz="1200" b="1" dirty="0" err="1">
                <a:solidFill>
                  <a:srgbClr val="D9D9D9"/>
                </a:solidFill>
              </a:rPr>
              <a:t>Prof</a:t>
            </a:r>
            <a:r>
              <a:rPr lang="nb-NO" altLang="en-US" sz="1200" b="1" dirty="0">
                <a:solidFill>
                  <a:srgbClr val="D9D9D9"/>
                </a:solidFill>
              </a:rPr>
              <a:t> . Dr. </a:t>
            </a:r>
            <a:r>
              <a:rPr lang="en-US" altLang="en-US" sz="1200" b="1" dirty="0">
                <a:solidFill>
                  <a:srgbClr val="D9D9D9"/>
                </a:solidFill>
              </a:rPr>
              <a:t>Ahirton Lopes</a:t>
            </a:r>
            <a:r>
              <a:rPr lang="nb-NO" altLang="en-US" sz="1200" b="1" dirty="0">
                <a:solidFill>
                  <a:srgbClr val="D9D9D9"/>
                </a:solidFill>
              </a:rPr>
              <a:t> </a:t>
            </a: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en-US" sz="1200" dirty="0" err="1">
                <a:solidFill>
                  <a:srgbClr val="D9D9D9"/>
                </a:solidFill>
              </a:rPr>
              <a:t>profahirton.lopes@fiap.com.br</a:t>
            </a:r>
            <a:endParaRPr lang="nb-NO" altLang="en-US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nb-NO" altLang="en-US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en-US" sz="1200" dirty="0">
                <a:solidFill>
                  <a:srgbClr val="D9D9D9"/>
                </a:solidFill>
              </a:rPr>
              <a:t>2025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Componentes de Agentes: Função de Valor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3C1E6E-2EE5-A04F-6C1F-B86D0997935F}"/>
              </a:ext>
            </a:extLst>
          </p:cNvPr>
          <p:cNvSpPr txBox="1"/>
          <p:nvPr/>
        </p:nvSpPr>
        <p:spPr>
          <a:xfrm>
            <a:off x="1412776" y="1196752"/>
            <a:ext cx="63184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solidFill>
                <a:srgbClr val="F73061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pt-BR" dirty="0">
                <a:latin typeface="Calibri" panose="020F0502020204030204" pitchFamily="34" charset="0"/>
              </a:rPr>
              <a:t>A </a:t>
            </a:r>
            <a:r>
              <a:rPr lang="pt-BR" dirty="0">
                <a:effectLst/>
                <a:latin typeface="+mn-lt"/>
              </a:rPr>
              <a:t>função de valor é usada </a:t>
            </a:r>
            <a:r>
              <a:rPr lang="pt-BR" dirty="0">
                <a:latin typeface="+mn-lt"/>
              </a:rPr>
              <a:t>de modo a</a:t>
            </a:r>
            <a:r>
              <a:rPr lang="pt-BR" dirty="0">
                <a:effectLst/>
                <a:latin typeface="+mn-lt"/>
              </a:rPr>
              <a:t>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medir a qualidade de uma determinada ação ou política em um ambiente</a:t>
            </a:r>
            <a:r>
              <a:rPr lang="pt-BR" dirty="0">
                <a:effectLst/>
                <a:latin typeface="+mn-lt"/>
              </a:rPr>
              <a:t>, fornecendo uma estimativa de quão bom é estar em um determinado estado ou tomar uma determinada ação.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Função de valor de estado(V(</a:t>
            </a:r>
            <a:r>
              <a:rPr lang="pt-BR" dirty="0" err="1">
                <a:solidFill>
                  <a:srgbClr val="F73061"/>
                </a:solidFill>
                <a:effectLst/>
                <a:latin typeface="+mn-lt"/>
              </a:rPr>
              <a:t>s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)): </a:t>
            </a:r>
            <a:r>
              <a:rPr lang="pt-BR" dirty="0">
                <a:effectLst/>
                <a:latin typeface="+mn-lt"/>
              </a:rPr>
              <a:t>Estima o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valor de um estado específico</a:t>
            </a:r>
            <a:r>
              <a:rPr lang="pt-BR" dirty="0">
                <a:effectLst/>
                <a:latin typeface="+mn-lt"/>
              </a:rPr>
              <a:t>, considerando a recompensa futura que se pode esperar a partir desse estado e seguindo uma determinada política.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Função de valor de ação(</a:t>
            </a:r>
            <a:r>
              <a:rPr lang="pt-BR" dirty="0" err="1">
                <a:solidFill>
                  <a:srgbClr val="F73061"/>
                </a:solidFill>
                <a:effectLst/>
                <a:latin typeface="+mn-lt"/>
              </a:rPr>
              <a:t>Q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(</a:t>
            </a:r>
            <a:r>
              <a:rPr lang="pt-BR" dirty="0" err="1">
                <a:solidFill>
                  <a:srgbClr val="F73061"/>
                </a:solidFill>
                <a:effectLst/>
                <a:latin typeface="+mn-lt"/>
              </a:rPr>
              <a:t>s,a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)): </a:t>
            </a:r>
            <a:r>
              <a:rPr lang="pt-BR" dirty="0">
                <a:effectLst/>
                <a:latin typeface="+mn-lt"/>
              </a:rPr>
              <a:t>Estima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o valor de tomar uma determinada ação em um estado específico</a:t>
            </a:r>
            <a:r>
              <a:rPr lang="pt-BR" dirty="0">
                <a:effectLst/>
                <a:latin typeface="+mn-lt"/>
              </a:rPr>
              <a:t>, considerando a recompensa futura que se pode esperar a partir desse estado e seguindo uma determinada política.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87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Componentes de Agentes: Modelo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3C1E6E-2EE5-A04F-6C1F-B86D0997935F}"/>
              </a:ext>
            </a:extLst>
          </p:cNvPr>
          <p:cNvSpPr txBox="1"/>
          <p:nvPr/>
        </p:nvSpPr>
        <p:spPr>
          <a:xfrm>
            <a:off x="1412776" y="1196752"/>
            <a:ext cx="63184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Um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modelo</a:t>
            </a:r>
            <a:r>
              <a:rPr lang="pt-BR" dirty="0">
                <a:effectLst/>
                <a:latin typeface="+mn-lt"/>
              </a:rPr>
              <a:t> é uma representação do ambiente do agente, que permite prever como o ambiente vai se comportar em resposta às ações do agente</a:t>
            </a:r>
            <a:r>
              <a:rPr lang="pt-BR" dirty="0">
                <a:latin typeface="+mn-lt"/>
              </a:rPr>
              <a:t>;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Um modelo pode ser usado para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prever as recompensas </a:t>
            </a:r>
            <a:r>
              <a:rPr lang="pt-BR" dirty="0">
                <a:effectLst/>
                <a:latin typeface="+mn-lt"/>
              </a:rPr>
              <a:t>que serão recebidas pelo agente em resposta a uma ação específica, ou para prever o próximo estado do ambiente em resposta a uma ação específica.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4398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Componentes de Agentes: Modelo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E90E26F-566B-708D-E0DF-8B01E0578B2A}"/>
              </a:ext>
            </a:extLst>
          </p:cNvPr>
          <p:cNvSpPr txBox="1"/>
          <p:nvPr/>
        </p:nvSpPr>
        <p:spPr>
          <a:xfrm>
            <a:off x="4067944" y="1720840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O objetivo do agente é chegar a saída o mais rápido possível;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O agente é capaz de se mover para cima, para baixo, para a esquerda ou para a direita em cada passo;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O ambiente é totalmente observável , ou seja, o agente pode ver sua posição atual no labirinto em todos os momentos;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Política aleatória: o agente escolhe uma das quatro ações possíveis com a mesma probabilidade em todos os estados;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Recompensa:-1 por passo.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9B21A9-8099-7B62-A948-B400BED8E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29" y="1833963"/>
            <a:ext cx="3886199" cy="319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68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Q-Learning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357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D713D7-14DD-B831-9569-F0EBA0E3913B}"/>
              </a:ext>
            </a:extLst>
          </p:cNvPr>
          <p:cNvSpPr txBox="1"/>
          <p:nvPr/>
        </p:nvSpPr>
        <p:spPr>
          <a:xfrm>
            <a:off x="468313" y="1196752"/>
            <a:ext cx="82081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t-BR" sz="1600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 err="1">
                <a:latin typeface="+mn-lt"/>
              </a:rPr>
              <a:t>A</a:t>
            </a:r>
            <a:r>
              <a:rPr lang="pt-BR" sz="1600" dirty="0" err="1">
                <a:effectLst/>
                <a:latin typeface="+mn-lt"/>
              </a:rPr>
              <a:t>grande</a:t>
            </a:r>
            <a:r>
              <a:rPr lang="pt-BR" sz="1600" dirty="0">
                <a:effectLst/>
                <a:latin typeface="+mn-lt"/>
              </a:rPr>
              <a:t>  maioria, se não todos, dos algoritmos RL modernos são baseados nos princípios do </a:t>
            </a:r>
            <a:r>
              <a:rPr lang="pt-BR" sz="1600" dirty="0" err="1">
                <a:effectLst/>
                <a:latin typeface="+mn-lt"/>
              </a:rPr>
              <a:t>Q-learning</a:t>
            </a:r>
            <a:r>
              <a:rPr lang="pt-BR" sz="1600" dirty="0">
                <a:effectLst/>
                <a:latin typeface="+mn-lt"/>
              </a:rPr>
              <a:t>: a ideia é  avaliar uma "expectativa de recompensa" para cada ação possível.</a:t>
            </a:r>
            <a:r>
              <a:rPr lang="pt-BR" sz="1600" dirty="0">
                <a:latin typeface="+mn-lt"/>
              </a:rPr>
              <a:t> 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sz="1600" dirty="0"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effectLst/>
                <a:latin typeface="+mn-lt"/>
              </a:rPr>
              <a:t>Se pudermos ter uma boa avaliação, poderemos maximizar a recompensa escolhendo ações com as recompensas máximas avaliadas. A função que fornece essa  recompensa esperada é chamada Q. 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sz="1600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effectLst/>
                <a:latin typeface="+mn-lt"/>
              </a:rPr>
              <a:t>Por enquanto, assumiremos que podemos ter uma recompensa para qualquer ação. 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279BD27-EBD0-B44C-D18D-48FE7D886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89040"/>
            <a:ext cx="7772400" cy="132882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77A6AD-688A-07B5-25D2-176F5AA4022B}"/>
              </a:ext>
            </a:extLst>
          </p:cNvPr>
          <p:cNvSpPr txBox="1"/>
          <p:nvPr/>
        </p:nvSpPr>
        <p:spPr>
          <a:xfrm>
            <a:off x="685800" y="5481811"/>
            <a:ext cx="77724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effectLst/>
                <a:latin typeface="+mn-lt"/>
              </a:rPr>
              <a:t>Os  índices </a:t>
            </a:r>
            <a:r>
              <a:rPr lang="pt-BR" sz="1400" i="1" dirty="0" err="1">
                <a:effectLst/>
                <a:latin typeface="+mn-lt"/>
              </a:rPr>
              <a:t>t</a:t>
            </a:r>
            <a:r>
              <a:rPr lang="pt-BR" sz="1400" i="1" dirty="0">
                <a:effectLst/>
                <a:latin typeface="+mn-lt"/>
              </a:rPr>
              <a:t> </a:t>
            </a:r>
            <a:r>
              <a:rPr lang="pt-BR" sz="1400" dirty="0">
                <a:effectLst/>
                <a:latin typeface="+mn-lt"/>
              </a:rPr>
              <a:t>mostram que o estado e a ação não são constantes e variam, geralmente com o tempo/ação tomada. </a:t>
            </a:r>
          </a:p>
          <a:p>
            <a:endParaRPr lang="pt-BR" sz="1400" dirty="0">
              <a:effectLst/>
              <a:latin typeface="+mn-lt"/>
            </a:endParaRPr>
          </a:p>
          <a:p>
            <a:r>
              <a:rPr lang="pt-BR" sz="1400" dirty="0">
                <a:effectLst/>
                <a:latin typeface="+mn-lt"/>
              </a:rPr>
              <a:t>Por outro lado, a função </a:t>
            </a:r>
            <a:r>
              <a:rPr lang="pt-BR" sz="1400" i="1" dirty="0" err="1">
                <a:effectLst/>
                <a:latin typeface="+mn-lt"/>
              </a:rPr>
              <a:t>Q</a:t>
            </a:r>
            <a:r>
              <a:rPr lang="pt-BR" sz="1400" i="1" dirty="0">
                <a:effectLst/>
                <a:latin typeface="+mn-lt"/>
              </a:rPr>
              <a:t> </a:t>
            </a:r>
            <a:r>
              <a:rPr lang="pt-BR" sz="1400" dirty="0">
                <a:effectLst/>
                <a:latin typeface="+mn-lt"/>
              </a:rPr>
              <a:t>e a função de recompensa </a:t>
            </a:r>
            <a:r>
              <a:rPr lang="pt-BR" sz="1400" i="1" dirty="0" err="1">
                <a:effectLst/>
                <a:latin typeface="+mn-lt"/>
              </a:rPr>
              <a:t>r</a:t>
            </a:r>
            <a:r>
              <a:rPr lang="pt-BR" sz="1400" i="1" dirty="0">
                <a:effectLst/>
                <a:latin typeface="+mn-lt"/>
              </a:rPr>
              <a:t> </a:t>
            </a:r>
            <a:r>
              <a:rPr lang="pt-BR" sz="1400" dirty="0">
                <a:effectLst/>
                <a:latin typeface="+mn-lt"/>
              </a:rPr>
              <a:t>são funções únicas </a:t>
            </a:r>
            <a:r>
              <a:rPr lang="pt-BR" sz="1400" dirty="0">
                <a:latin typeface="+mn-lt"/>
              </a:rPr>
              <a:t> </a:t>
            </a:r>
            <a:r>
              <a:rPr lang="pt-BR" sz="1400" dirty="0">
                <a:effectLst/>
                <a:latin typeface="+mn-lt"/>
              </a:rPr>
              <a:t>que idealmente retornam a 'recompensa esperada' para quaisquer pares (estado, ação). </a:t>
            </a:r>
          </a:p>
        </p:txBody>
      </p:sp>
    </p:spTree>
    <p:extLst>
      <p:ext uri="{BB962C8B-B14F-4D97-AF65-F5344CB8AC3E}">
        <p14:creationId xmlns:p14="http://schemas.microsoft.com/office/powerpoint/2010/main" val="2176837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D713D7-14DD-B831-9569-F0EBA0E3913B}"/>
              </a:ext>
            </a:extLst>
          </p:cNvPr>
          <p:cNvSpPr txBox="1"/>
          <p:nvPr/>
        </p:nvSpPr>
        <p:spPr>
          <a:xfrm>
            <a:off x="468313" y="1196752"/>
            <a:ext cx="820814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t-BR" sz="1600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Por enquanto, vamos supor que podemos ter uma recompensa que dê uma avaliação objetiva e perfeita de cada estado/ação.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35EF854-7206-18B9-C5F9-CCB2EBB53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28" y="2095642"/>
            <a:ext cx="4725144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86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Q-Table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D713D7-14DD-B831-9569-F0EBA0E3913B}"/>
              </a:ext>
            </a:extLst>
          </p:cNvPr>
          <p:cNvSpPr txBox="1"/>
          <p:nvPr/>
        </p:nvSpPr>
        <p:spPr>
          <a:xfrm>
            <a:off x="468313" y="1196752"/>
            <a:ext cx="82081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t-BR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Sabemos que os resultados das ações (recompensas) variam dependendo do estado atual em que estamos, caso contrário, o problema seria trivial de resolver.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Se os estados que são relevantes para nossas ações podem ser numerados, uma maneira simples seria construir uma tabela com todos os pares possíveis de estados/ações.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Existem diferentes maneiras de construir tal tabela, dependendo de como podemos interagir com nosso ambiente.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Eventualmente, teríamos um bom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"mapa" para nos guiar para fazer as melhores ações</a:t>
            </a:r>
            <a:r>
              <a:rPr lang="pt-BR" dirty="0">
                <a:effectLst/>
                <a:latin typeface="+mn-lt"/>
              </a:rPr>
              <a:t>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789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Q-Table</a:t>
            </a:r>
            <a:endParaRPr lang="pt-BR" altLang="en-US" dirty="0">
              <a:solidFill>
                <a:srgbClr val="F7306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EBFEB9C-7FD9-96C6-144A-A016E8E6D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70" y="1165239"/>
            <a:ext cx="8300459" cy="45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59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0147EE-5E6A-E6FB-C81B-4810F44B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979728"/>
            <a:ext cx="5073104" cy="57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37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8DBED1A-B3BA-EF6D-0FF5-B3EAF633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96" y="1484784"/>
            <a:ext cx="912037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61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C5B32E26-5F1E-9E74-F31E-5790BBE1F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pt-BR"/>
              <a:t>Conteúdo</a:t>
            </a:r>
            <a:endParaRPr lang="en-US" altLang="pt-BR"/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336FCACE-9E60-EBC8-E8DE-5764D143F138}"/>
              </a:ext>
            </a:extLst>
          </p:cNvPr>
          <p:cNvSpPr txBox="1">
            <a:spLocks/>
          </p:cNvSpPr>
          <p:nvPr/>
        </p:nvSpPr>
        <p:spPr bwMode="auto">
          <a:xfrm>
            <a:off x="422275" y="2730500"/>
            <a:ext cx="829945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altLang="pt-BR" sz="20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 err="1">
                <a:latin typeface="Calibri" panose="020F0502020204030204" pitchFamily="34" charset="0"/>
              </a:rPr>
              <a:t>Introdução</a:t>
            </a:r>
            <a:r>
              <a:rPr lang="en-US" altLang="pt-BR" sz="2000" dirty="0">
                <a:latin typeface="Calibri" panose="020F0502020204030204" pitchFamily="34" charset="0"/>
              </a:rPr>
              <a:t> a </a:t>
            </a:r>
            <a:r>
              <a:rPr lang="en-US" altLang="pt-BR" sz="2000" dirty="0" err="1">
                <a:latin typeface="Calibri" panose="020F0502020204030204" pitchFamily="34" charset="0"/>
              </a:rPr>
              <a:t>Aprendizagem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por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Reforço</a:t>
            </a:r>
            <a:r>
              <a:rPr lang="en-US" altLang="pt-BR" sz="2000" dirty="0">
                <a:latin typeface="Calibri" panose="020F0502020204030204" pitchFamily="34" charset="0"/>
              </a:rPr>
              <a:t>;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i="1" dirty="0" err="1">
                <a:latin typeface="Calibri" panose="020F0502020204030204" pitchFamily="34" charset="0"/>
              </a:rPr>
              <a:t>Principais</a:t>
            </a:r>
            <a:r>
              <a:rPr lang="en-US" altLang="pt-BR" sz="2000" i="1" dirty="0">
                <a:latin typeface="Calibri" panose="020F0502020204030204" pitchFamily="34" charset="0"/>
              </a:rPr>
              <a:t> </a:t>
            </a:r>
            <a:r>
              <a:rPr lang="en-US" altLang="pt-BR" sz="2000" i="1" dirty="0" err="1">
                <a:latin typeface="Calibri" panose="020F0502020204030204" pitchFamily="34" charset="0"/>
              </a:rPr>
              <a:t>características</a:t>
            </a:r>
            <a:r>
              <a:rPr lang="en-US" altLang="pt-BR" sz="2000" i="1" dirty="0">
                <a:latin typeface="Calibri" panose="020F0502020204030204" pitchFamily="34" charset="0"/>
              </a:rPr>
              <a:t> e </a:t>
            </a:r>
            <a:r>
              <a:rPr lang="en-US" altLang="pt-BR" sz="2000" i="1" dirty="0" err="1">
                <a:latin typeface="Calibri" panose="020F0502020204030204" pitchFamily="34" charset="0"/>
              </a:rPr>
              <a:t>exemplos</a:t>
            </a:r>
            <a:r>
              <a:rPr lang="en-US" altLang="pt-BR" sz="2000" i="1" dirty="0">
                <a:latin typeface="Calibri" panose="020F0502020204030204" pitchFamily="34" charset="0"/>
              </a:rPr>
              <a:t>;</a:t>
            </a:r>
            <a:endParaRPr lang="en-US" altLang="pt-BR" sz="20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 err="1">
                <a:latin typeface="Calibri" panose="020F0502020204030204" pitchFamily="34" charset="0"/>
              </a:rPr>
              <a:t>Conceitos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em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Aprendizado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por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Reforço</a:t>
            </a:r>
            <a:r>
              <a:rPr lang="en-US" altLang="pt-BR" sz="2000" dirty="0">
                <a:latin typeface="Calibri" panose="020F0502020204030204" pitchFamily="34" charset="0"/>
              </a:rPr>
              <a:t> (</a:t>
            </a:r>
            <a:r>
              <a:rPr lang="en-US" altLang="pt-BR" sz="2000" dirty="0" err="1">
                <a:latin typeface="Calibri" panose="020F0502020204030204" pitchFamily="34" charset="0"/>
              </a:rPr>
              <a:t>Agentes</a:t>
            </a:r>
            <a:r>
              <a:rPr lang="en-US" altLang="pt-BR" sz="2000" dirty="0">
                <a:latin typeface="Calibri" panose="020F0502020204030204" pitchFamily="34" charset="0"/>
              </a:rPr>
              <a:t>, Ambientes, </a:t>
            </a:r>
            <a:r>
              <a:rPr lang="en-US" altLang="pt-BR" sz="2000" dirty="0" err="1">
                <a:latin typeface="Calibri" panose="020F0502020204030204" pitchFamily="34" charset="0"/>
              </a:rPr>
              <a:t>Ações</a:t>
            </a:r>
            <a:r>
              <a:rPr lang="en-US" altLang="pt-BR" sz="2000" dirty="0">
                <a:latin typeface="Calibri" panose="020F0502020204030204" pitchFamily="34" charset="0"/>
              </a:rPr>
              <a:t> e </a:t>
            </a:r>
            <a:r>
              <a:rPr lang="en-US" altLang="pt-BR" sz="2000" dirty="0" err="1">
                <a:latin typeface="Calibri" panose="020F0502020204030204" pitchFamily="34" charset="0"/>
              </a:rPr>
              <a:t>Recompensas</a:t>
            </a:r>
            <a:r>
              <a:rPr lang="en-US" altLang="pt-BR" sz="2000" dirty="0">
                <a:latin typeface="Calibri" panose="020F0502020204030204" pitchFamily="34" charset="0"/>
              </a:rPr>
              <a:t> etc.);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>
                <a:latin typeface="Calibri" panose="020F0502020204030204" pitchFamily="34" charset="0"/>
              </a:rPr>
              <a:t>O que </a:t>
            </a:r>
            <a:r>
              <a:rPr lang="en-US" altLang="pt-BR" sz="2000" dirty="0" err="1">
                <a:latin typeface="Calibri" panose="020F0502020204030204" pitchFamily="34" charset="0"/>
              </a:rPr>
              <a:t>é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uma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tomada</a:t>
            </a:r>
            <a:r>
              <a:rPr lang="en-US" altLang="pt-BR" sz="2000" dirty="0">
                <a:latin typeface="Calibri" panose="020F0502020204030204" pitchFamily="34" charset="0"/>
              </a:rPr>
              <a:t> de </a:t>
            </a:r>
            <a:r>
              <a:rPr lang="en-US" altLang="pt-BR" sz="2000" dirty="0" err="1">
                <a:latin typeface="Calibri" panose="020F0502020204030204" pitchFamily="34" charset="0"/>
              </a:rPr>
              <a:t>decisão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sequencial</a:t>
            </a:r>
            <a:r>
              <a:rPr lang="en-US" altLang="pt-BR" sz="2000" dirty="0">
                <a:latin typeface="Calibri" panose="020F0502020204030204" pitchFamily="34" charset="0"/>
              </a:rPr>
              <a:t>?;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>
                <a:latin typeface="Calibri" panose="020F0502020204030204" pitchFamily="34" charset="0"/>
              </a:rPr>
              <a:t>Ambientes: </a:t>
            </a:r>
            <a:r>
              <a:rPr lang="en-US" altLang="pt-BR" sz="2000" dirty="0" err="1">
                <a:latin typeface="Calibri" panose="020F0502020204030204" pitchFamily="34" charset="0"/>
              </a:rPr>
              <a:t>Totalmente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Observável</a:t>
            </a:r>
            <a:r>
              <a:rPr lang="en-US" altLang="pt-BR" sz="2000" dirty="0">
                <a:latin typeface="Calibri" panose="020F0502020204030204" pitchFamily="34" charset="0"/>
              </a:rPr>
              <a:t> vs. </a:t>
            </a:r>
            <a:r>
              <a:rPr lang="en-US" altLang="pt-BR" sz="2000" dirty="0" err="1">
                <a:latin typeface="Calibri" panose="020F0502020204030204" pitchFamily="34" charset="0"/>
              </a:rPr>
              <a:t>Parcialmente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Observável</a:t>
            </a:r>
            <a:r>
              <a:rPr lang="en-US" altLang="pt-BR" sz="2000" dirty="0">
                <a:latin typeface="Calibri" panose="020F0502020204030204" pitchFamily="34" charset="0"/>
              </a:rPr>
              <a:t>;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 err="1">
                <a:latin typeface="Calibri" panose="020F0502020204030204" pitchFamily="34" charset="0"/>
              </a:rPr>
              <a:t>Componentes</a:t>
            </a:r>
            <a:r>
              <a:rPr lang="en-US" altLang="pt-BR" sz="2000" dirty="0">
                <a:latin typeface="Calibri" panose="020F0502020204030204" pitchFamily="34" charset="0"/>
              </a:rPr>
              <a:t> de </a:t>
            </a:r>
            <a:r>
              <a:rPr lang="en-US" altLang="pt-BR" sz="2000" dirty="0" err="1">
                <a:latin typeface="Calibri" panose="020F0502020204030204" pitchFamily="34" charset="0"/>
              </a:rPr>
              <a:t>Agentes</a:t>
            </a:r>
            <a:r>
              <a:rPr lang="en-US" altLang="pt-BR" sz="2000" dirty="0">
                <a:latin typeface="Calibri" panose="020F0502020204030204" pitchFamily="34" charset="0"/>
              </a:rPr>
              <a:t>;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>
                <a:latin typeface="Calibri" panose="020F0502020204030204" pitchFamily="34" charset="0"/>
              </a:rPr>
              <a:t>Q-Learning, </a:t>
            </a:r>
            <a:r>
              <a:rPr lang="en-US" altLang="pt-BR" sz="2000" dirty="0" err="1">
                <a:latin typeface="Calibri" panose="020F0502020204030204" pitchFamily="34" charset="0"/>
              </a:rPr>
              <a:t>Atividade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Prática</a:t>
            </a:r>
            <a:r>
              <a:rPr lang="en-US" altLang="pt-BR" sz="2000" dirty="0">
                <a:latin typeface="Calibri" panose="020F0502020204030204" pitchFamily="34" charset="0"/>
              </a:rPr>
              <a:t> (</a:t>
            </a:r>
            <a:r>
              <a:rPr lang="en-US" altLang="pt-BR" sz="2000" dirty="0" err="1">
                <a:latin typeface="Calibri" panose="020F0502020204030204" pitchFamily="34" charset="0"/>
              </a:rPr>
              <a:t>ambiente</a:t>
            </a:r>
            <a:r>
              <a:rPr lang="en-US" altLang="pt-BR" sz="2000" dirty="0">
                <a:latin typeface="Calibri" panose="020F0502020204030204" pitchFamily="34" charset="0"/>
              </a:rPr>
              <a:t> Taxi) e </a:t>
            </a:r>
            <a:r>
              <a:rPr lang="en-US" altLang="pt-BR" sz="2000" dirty="0" err="1">
                <a:latin typeface="Calibri" panose="020F0502020204030204" pitchFamily="34" charset="0"/>
              </a:rPr>
              <a:t>próximos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passos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em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nossa</a:t>
            </a:r>
            <a:r>
              <a:rPr lang="en-US" altLang="pt-BR" sz="2000" dirty="0">
                <a:latin typeface="Calibri" panose="020F0502020204030204" pitchFamily="34" charset="0"/>
              </a:rPr>
              <a:t> jornada.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CCBDDA6-7412-D7EB-20E1-DCE0E2FC0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229" y="1268760"/>
            <a:ext cx="4655542" cy="117146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1929B6-A1AA-E1EA-9614-62EC47FB6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4744"/>
            <a:ext cx="7772400" cy="51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91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Reinforcement Learning </a:t>
            </a:r>
            <a:r>
              <a:rPr lang="en-US" sz="24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– Casos </a:t>
            </a: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sz="2400" dirty="0" err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Uso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407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7EA7EEC-4A12-7CEC-11A6-ED9BB205D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53" y="1772816"/>
            <a:ext cx="8603494" cy="302058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588CF7A-E94B-6E50-E5F0-975A7618EE74}"/>
              </a:ext>
            </a:extLst>
          </p:cNvPr>
          <p:cNvSpPr txBox="1"/>
          <p:nvPr/>
        </p:nvSpPr>
        <p:spPr>
          <a:xfrm>
            <a:off x="300273" y="515719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Helvetica" pitchFamily="2" charset="0"/>
              </a:rPr>
              <a:t>https://</a:t>
            </a:r>
            <a:r>
              <a:rPr lang="pt-BR" dirty="0" err="1">
                <a:effectLst/>
                <a:latin typeface="Helvetica" pitchFamily="2" charset="0"/>
              </a:rPr>
              <a:t>doi.org</a:t>
            </a:r>
            <a:r>
              <a:rPr lang="pt-BR" dirty="0">
                <a:effectLst/>
                <a:latin typeface="Helvetica" pitchFamily="2" charset="0"/>
              </a:rPr>
              <a:t>/10.1016/j.jbi.2022.104244</a:t>
            </a:r>
          </a:p>
        </p:txBody>
      </p:sp>
    </p:spTree>
    <p:extLst>
      <p:ext uri="{BB962C8B-B14F-4D97-AF65-F5344CB8AC3E}">
        <p14:creationId xmlns:p14="http://schemas.microsoft.com/office/powerpoint/2010/main" val="391580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588CF7A-E94B-6E50-E5F0-975A7618EE74}"/>
              </a:ext>
            </a:extLst>
          </p:cNvPr>
          <p:cNvSpPr txBox="1"/>
          <p:nvPr/>
        </p:nvSpPr>
        <p:spPr>
          <a:xfrm>
            <a:off x="323528" y="5313981"/>
            <a:ext cx="7152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https://</a:t>
            </a:r>
            <a:r>
              <a:rPr lang="pt-BR" dirty="0" err="1">
                <a:effectLst/>
                <a:latin typeface="Arial" panose="020B0604020202020204" pitchFamily="34" charset="0"/>
              </a:rPr>
              <a:t>link.springer.com</a:t>
            </a:r>
            <a:r>
              <a:rPr lang="pt-BR" dirty="0">
                <a:effectLst/>
                <a:latin typeface="Arial" panose="020B0604020202020204" pitchFamily="34" charset="0"/>
              </a:rPr>
              <a:t>/</a:t>
            </a:r>
            <a:r>
              <a:rPr lang="pt-BR" dirty="0" err="1">
                <a:effectLst/>
                <a:latin typeface="Arial" panose="020B0604020202020204" pitchFamily="34" charset="0"/>
              </a:rPr>
              <a:t>article</a:t>
            </a:r>
            <a:r>
              <a:rPr lang="pt-BR" dirty="0">
                <a:effectLst/>
                <a:latin typeface="Arial" panose="020B0604020202020204" pitchFamily="34" charset="0"/>
              </a:rPr>
              <a:t>/10.1007/s10922-021-09603-x 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AA90D2-71EB-6B14-A595-C6DCD26DE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02886"/>
            <a:ext cx="7772400" cy="305222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83E14B7-C60D-FEA3-E344-BCA4EDAAA13C}"/>
              </a:ext>
            </a:extLst>
          </p:cNvPr>
          <p:cNvSpPr txBox="1"/>
          <p:nvPr/>
        </p:nvSpPr>
        <p:spPr>
          <a:xfrm>
            <a:off x="2286000" y="620688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 err="1">
                <a:effectLst/>
                <a:latin typeface="Helvetica" pitchFamily="2" charset="0"/>
              </a:rPr>
              <a:t>Deep</a:t>
            </a:r>
            <a:r>
              <a:rPr lang="pt-BR" b="1" dirty="0">
                <a:effectLst/>
                <a:latin typeface="Helvetica" pitchFamily="2" charset="0"/>
              </a:rPr>
              <a:t> </a:t>
            </a:r>
            <a:r>
              <a:rPr lang="pt-BR" dirty="0">
                <a:latin typeface="Helvetica" pitchFamily="2" charset="0"/>
              </a:rPr>
              <a:t> </a:t>
            </a:r>
            <a:r>
              <a:rPr lang="pt-BR" b="1" dirty="0" err="1">
                <a:effectLst/>
                <a:latin typeface="Helvetica" pitchFamily="2" charset="0"/>
              </a:rPr>
              <a:t>Reinforcement</a:t>
            </a:r>
            <a:r>
              <a:rPr lang="pt-BR" b="1" dirty="0">
                <a:effectLst/>
                <a:latin typeface="Helvetica" pitchFamily="2" charset="0"/>
              </a:rPr>
              <a:t> Learning </a:t>
            </a:r>
            <a:r>
              <a:rPr lang="pt-BR" b="1" dirty="0" err="1">
                <a:effectLst/>
                <a:latin typeface="Helvetica" pitchFamily="2" charset="0"/>
              </a:rPr>
              <a:t>Based</a:t>
            </a:r>
            <a:r>
              <a:rPr lang="pt-BR" b="1" dirty="0">
                <a:effectLst/>
                <a:latin typeface="Helvetica" pitchFamily="2" charset="0"/>
              </a:rPr>
              <a:t> </a:t>
            </a:r>
          </a:p>
          <a:p>
            <a:pPr algn="ctr"/>
            <a:r>
              <a:rPr lang="pt-BR" b="1" dirty="0">
                <a:effectLst/>
                <a:latin typeface="Helvetica" pitchFamily="2" charset="0"/>
              </a:rPr>
              <a:t>Active </a:t>
            </a:r>
            <a:r>
              <a:rPr lang="pt-BR" b="1" dirty="0" err="1">
                <a:effectLst/>
                <a:latin typeface="Helvetica" pitchFamily="2" charset="0"/>
              </a:rPr>
              <a:t>Queue</a:t>
            </a:r>
            <a:r>
              <a:rPr lang="pt-BR" b="1" dirty="0">
                <a:effectLst/>
                <a:latin typeface="Helvetica" pitchFamily="2" charset="0"/>
              </a:rPr>
              <a:t> Management for </a:t>
            </a:r>
            <a:r>
              <a:rPr lang="pt-BR" b="1" dirty="0" err="1">
                <a:effectLst/>
                <a:latin typeface="Helvetica" pitchFamily="2" charset="0"/>
              </a:rPr>
              <a:t>IoT</a:t>
            </a:r>
            <a:r>
              <a:rPr lang="pt-BR" b="1" dirty="0">
                <a:effectLst/>
                <a:latin typeface="Helvetica" pitchFamily="2" charset="0"/>
              </a:rPr>
              <a:t> </a:t>
            </a:r>
            <a:r>
              <a:rPr lang="pt-BR" dirty="0">
                <a:latin typeface="Helvetica" pitchFamily="2" charset="0"/>
              </a:rPr>
              <a:t> </a:t>
            </a:r>
            <a:r>
              <a:rPr lang="pt-BR" b="1" dirty="0">
                <a:effectLst/>
                <a:latin typeface="Helvetica" pitchFamily="2" charset="0"/>
              </a:rPr>
              <a:t>Networks</a:t>
            </a:r>
            <a:endParaRPr lang="pt-BR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11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588CF7A-E94B-6E50-E5F0-975A7618EE74}"/>
              </a:ext>
            </a:extLst>
          </p:cNvPr>
          <p:cNvSpPr txBox="1"/>
          <p:nvPr/>
        </p:nvSpPr>
        <p:spPr>
          <a:xfrm>
            <a:off x="323528" y="5229200"/>
            <a:ext cx="7152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https://</a:t>
            </a:r>
            <a:r>
              <a:rPr lang="pt-BR" dirty="0" err="1">
                <a:effectLst/>
                <a:latin typeface="Arial" panose="020B0604020202020204" pitchFamily="34" charset="0"/>
              </a:rPr>
              <a:t>www.semanticscholar.org</a:t>
            </a:r>
            <a:r>
              <a:rPr lang="pt-BR" dirty="0">
                <a:effectLst/>
                <a:latin typeface="Arial" panose="020B0604020202020204" pitchFamily="34" charset="0"/>
              </a:rPr>
              <a:t>/</a:t>
            </a:r>
            <a:r>
              <a:rPr lang="pt-BR" dirty="0" err="1">
                <a:effectLst/>
                <a:latin typeface="Arial" panose="020B0604020202020204" pitchFamily="34" charset="0"/>
              </a:rPr>
              <a:t>paper</a:t>
            </a:r>
            <a:r>
              <a:rPr lang="pt-BR" dirty="0">
                <a:effectLst/>
                <a:latin typeface="Arial" panose="020B0604020202020204" pitchFamily="34" charset="0"/>
              </a:rPr>
              <a:t>/</a:t>
            </a:r>
            <a:r>
              <a:rPr lang="pt-BR" dirty="0" err="1">
                <a:effectLst/>
                <a:latin typeface="Arial" panose="020B0604020202020204" pitchFamily="34" charset="0"/>
              </a:rPr>
              <a:t>Reinforcement</a:t>
            </a:r>
            <a:r>
              <a:rPr lang="pt-BR" dirty="0"/>
              <a:t>-</a:t>
            </a:r>
            <a:r>
              <a:rPr lang="pt-BR" dirty="0">
                <a:effectLst/>
                <a:latin typeface="Arial" panose="020B0604020202020204" pitchFamily="34" charset="0"/>
              </a:rPr>
              <a:t>Learning-</a:t>
            </a:r>
            <a:r>
              <a:rPr lang="pt-BR" dirty="0" err="1">
                <a:effectLst/>
                <a:latin typeface="Arial" panose="020B0604020202020204" pitchFamily="34" charset="0"/>
              </a:rPr>
              <a:t>based</a:t>
            </a:r>
            <a:r>
              <a:rPr lang="pt-BR" dirty="0">
                <a:effectLst/>
                <a:latin typeface="Arial" panose="020B0604020202020204" pitchFamily="34" charset="0"/>
              </a:rPr>
              <a:t>-Portfolio-Management-Ye-</a:t>
            </a:r>
            <a:r>
              <a:rPr lang="pt-BR" dirty="0" err="1">
                <a:effectLst/>
                <a:latin typeface="Arial" panose="020B0604020202020204" pitchFamily="34" charset="0"/>
              </a:rPr>
              <a:t>Pei</a:t>
            </a:r>
            <a:r>
              <a:rPr lang="pt-BR" dirty="0">
                <a:effectLst/>
                <a:latin typeface="Arial" panose="020B0604020202020204" pitchFamily="34" charset="0"/>
              </a:rPr>
              <a:t>/61bee52afa721d13982289497f3408e54444f85b 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83E14B7-C60D-FEA3-E344-BCA4EDAAA13C}"/>
              </a:ext>
            </a:extLst>
          </p:cNvPr>
          <p:cNvSpPr txBox="1"/>
          <p:nvPr/>
        </p:nvSpPr>
        <p:spPr>
          <a:xfrm>
            <a:off x="2286000" y="620688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 err="1">
                <a:effectLst/>
                <a:latin typeface="Helvetica" pitchFamily="2" charset="0"/>
              </a:rPr>
              <a:t>Reinforcement</a:t>
            </a:r>
            <a:r>
              <a:rPr lang="pt-BR" b="1" dirty="0">
                <a:effectLst/>
                <a:latin typeface="Helvetica" pitchFamily="2" charset="0"/>
              </a:rPr>
              <a:t>-</a:t>
            </a:r>
            <a:r>
              <a:rPr lang="pt-BR" b="1" dirty="0">
                <a:latin typeface="Helvetica" pitchFamily="2" charset="0"/>
              </a:rPr>
              <a:t>Learning </a:t>
            </a:r>
            <a:r>
              <a:rPr lang="pt-BR" b="1" dirty="0" err="1">
                <a:latin typeface="Helvetica" pitchFamily="2" charset="0"/>
              </a:rPr>
              <a:t>based</a:t>
            </a:r>
            <a:r>
              <a:rPr lang="pt-BR" b="1" dirty="0">
                <a:latin typeface="Helvetica" pitchFamily="2" charset="0"/>
              </a:rPr>
              <a:t> Portfolio Management </a:t>
            </a:r>
            <a:r>
              <a:rPr lang="pt-BR" b="1" dirty="0" err="1">
                <a:latin typeface="Helvetica" pitchFamily="2" charset="0"/>
              </a:rPr>
              <a:t>with</a:t>
            </a:r>
            <a:r>
              <a:rPr lang="pt-BR" b="1" dirty="0">
                <a:latin typeface="Helvetica" pitchFamily="2" charset="0"/>
              </a:rPr>
              <a:t> </a:t>
            </a:r>
            <a:r>
              <a:rPr lang="pt-BR" b="1" dirty="0" err="1">
                <a:latin typeface="Helvetica" pitchFamily="2" charset="0"/>
              </a:rPr>
              <a:t>Augmented</a:t>
            </a:r>
            <a:r>
              <a:rPr lang="pt-BR" b="1" dirty="0">
                <a:latin typeface="Helvetica" pitchFamily="2" charset="0"/>
              </a:rPr>
              <a:t> </a:t>
            </a:r>
            <a:r>
              <a:rPr lang="pt-BR" b="1" dirty="0" err="1">
                <a:latin typeface="Helvetica" pitchFamily="2" charset="0"/>
              </a:rPr>
              <a:t>Asset</a:t>
            </a:r>
            <a:r>
              <a:rPr lang="pt-BR" b="1" dirty="0">
                <a:latin typeface="Helvetica" pitchFamily="2" charset="0"/>
              </a:rPr>
              <a:t> Movement </a:t>
            </a:r>
            <a:r>
              <a:rPr lang="pt-BR" b="1" dirty="0" err="1">
                <a:latin typeface="Helvetica" pitchFamily="2" charset="0"/>
              </a:rPr>
              <a:t>Prediction</a:t>
            </a:r>
            <a:r>
              <a:rPr lang="pt-BR" b="1" dirty="0">
                <a:latin typeface="Helvetica" pitchFamily="2" charset="0"/>
              </a:rPr>
              <a:t> States</a:t>
            </a:r>
            <a:endParaRPr lang="pt-BR" dirty="0">
              <a:effectLst/>
              <a:latin typeface="Helvetica" pitchFamily="2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2F23272-9490-E26C-5D3E-90C5461D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45" y="2204864"/>
            <a:ext cx="8778509" cy="271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4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588CF7A-E94B-6E50-E5F0-975A7618EE74}"/>
              </a:ext>
            </a:extLst>
          </p:cNvPr>
          <p:cNvSpPr txBox="1"/>
          <p:nvPr/>
        </p:nvSpPr>
        <p:spPr>
          <a:xfrm>
            <a:off x="323528" y="5229200"/>
            <a:ext cx="71520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pt-BR" dirty="0">
                <a:effectLst/>
                <a:latin typeface="Arial" panose="020B0604020202020204" pitchFamily="34" charset="0"/>
              </a:rPr>
            </a:br>
            <a:endParaRPr lang="pt-BR" dirty="0">
              <a:effectLst/>
              <a:latin typeface="Arial" panose="020B0604020202020204" pitchFamily="34" charset="0"/>
            </a:endParaRPr>
          </a:p>
          <a:p>
            <a:r>
              <a:rPr lang="pt-BR" dirty="0">
                <a:effectLst/>
                <a:latin typeface="Arial" panose="020B0604020202020204" pitchFamily="34" charset="0"/>
              </a:rPr>
              <a:t>https://</a:t>
            </a:r>
            <a:r>
              <a:rPr lang="pt-BR" dirty="0" err="1">
                <a:effectLst/>
                <a:latin typeface="Arial" panose="020B0604020202020204" pitchFamily="34" charset="0"/>
              </a:rPr>
              <a:t>www.researchgate.net</a:t>
            </a:r>
            <a:r>
              <a:rPr lang="pt-BR" dirty="0">
                <a:effectLst/>
                <a:latin typeface="Arial" panose="020B0604020202020204" pitchFamily="34" charset="0"/>
              </a:rPr>
              <a:t>/</a:t>
            </a:r>
            <a:r>
              <a:rPr lang="pt-BR" dirty="0" err="1">
                <a:effectLst/>
                <a:latin typeface="Arial" panose="020B0604020202020204" pitchFamily="34" charset="0"/>
              </a:rPr>
              <a:t>publication</a:t>
            </a:r>
            <a:r>
              <a:rPr lang="pt-BR" dirty="0">
                <a:effectLst/>
                <a:latin typeface="Arial" panose="020B0604020202020204" pitchFamily="34" charset="0"/>
              </a:rPr>
              <a:t>/342506389_Deep_Reinforcement_Learning_for_Cascaded_Hydropower_Reservoirs_Considering_Inflow_Forecasts/</a:t>
            </a:r>
            <a:r>
              <a:rPr lang="pt-BR" dirty="0" err="1">
                <a:effectLst/>
                <a:latin typeface="Arial" panose="020B0604020202020204" pitchFamily="34" charset="0"/>
              </a:rPr>
              <a:t>figures?lo</a:t>
            </a:r>
            <a:r>
              <a:rPr lang="pt-BR" dirty="0">
                <a:effectLst/>
                <a:latin typeface="Arial" panose="020B0604020202020204" pitchFamily="34" charset="0"/>
              </a:rPr>
              <a:t>=1 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83E14B7-C60D-FEA3-E344-BCA4EDAAA13C}"/>
              </a:ext>
            </a:extLst>
          </p:cNvPr>
          <p:cNvSpPr txBox="1"/>
          <p:nvPr/>
        </p:nvSpPr>
        <p:spPr>
          <a:xfrm>
            <a:off x="2286000" y="344812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 err="1">
                <a:effectLst/>
                <a:latin typeface="Helvetica" pitchFamily="2" charset="0"/>
              </a:rPr>
              <a:t>Deep</a:t>
            </a:r>
            <a:r>
              <a:rPr lang="pt-BR" b="1" dirty="0">
                <a:effectLst/>
                <a:latin typeface="Helvetica" pitchFamily="2" charset="0"/>
              </a:rPr>
              <a:t> </a:t>
            </a:r>
            <a:r>
              <a:rPr lang="pt-BR" b="1" dirty="0" err="1">
                <a:effectLst/>
                <a:latin typeface="Helvetica" pitchFamily="2" charset="0"/>
              </a:rPr>
              <a:t>Reinforcement</a:t>
            </a:r>
            <a:r>
              <a:rPr lang="pt-BR" b="1" dirty="0">
                <a:effectLst/>
                <a:latin typeface="Helvetica" pitchFamily="2" charset="0"/>
              </a:rPr>
              <a:t> Learning for </a:t>
            </a:r>
            <a:r>
              <a:rPr lang="pt-BR" b="1" dirty="0" err="1">
                <a:effectLst/>
                <a:latin typeface="Helvetica" pitchFamily="2" charset="0"/>
              </a:rPr>
              <a:t>Cascaded</a:t>
            </a:r>
            <a:r>
              <a:rPr lang="pt-BR" b="1" dirty="0">
                <a:effectLst/>
                <a:latin typeface="Helvetica" pitchFamily="2" charset="0"/>
              </a:rPr>
              <a:t> </a:t>
            </a:r>
            <a:r>
              <a:rPr lang="pt-BR" b="1" dirty="0" err="1">
                <a:effectLst/>
                <a:latin typeface="Helvetica" pitchFamily="2" charset="0"/>
              </a:rPr>
              <a:t>Hydropower</a:t>
            </a:r>
            <a:r>
              <a:rPr lang="pt-BR" b="1" dirty="0">
                <a:effectLst/>
                <a:latin typeface="Helvetica" pitchFamily="2" charset="0"/>
              </a:rPr>
              <a:t> </a:t>
            </a:r>
            <a:r>
              <a:rPr lang="pt-BR" b="1" dirty="0" err="1">
                <a:effectLst/>
                <a:latin typeface="Helvetica" pitchFamily="2" charset="0"/>
              </a:rPr>
              <a:t>Reservoirs</a:t>
            </a:r>
            <a:r>
              <a:rPr lang="pt-BR" b="1" dirty="0">
                <a:effectLst/>
                <a:latin typeface="Helvetica" pitchFamily="2" charset="0"/>
              </a:rPr>
              <a:t> </a:t>
            </a:r>
            <a:r>
              <a:rPr lang="pt-BR" b="1" dirty="0" err="1">
                <a:effectLst/>
                <a:latin typeface="Helvetica" pitchFamily="2" charset="0"/>
              </a:rPr>
              <a:t>Considering</a:t>
            </a:r>
            <a:r>
              <a:rPr lang="pt-BR" b="1" dirty="0">
                <a:effectLst/>
                <a:latin typeface="Helvetica" pitchFamily="2" charset="0"/>
              </a:rPr>
              <a:t> </a:t>
            </a:r>
            <a:r>
              <a:rPr lang="pt-BR" b="1" dirty="0" err="1">
                <a:effectLst/>
                <a:latin typeface="Helvetica" pitchFamily="2" charset="0"/>
              </a:rPr>
              <a:t>Inflow</a:t>
            </a:r>
            <a:r>
              <a:rPr lang="pt-BR" b="1" dirty="0">
                <a:effectLst/>
                <a:latin typeface="Helvetica" pitchFamily="2" charset="0"/>
              </a:rPr>
              <a:t> </a:t>
            </a:r>
            <a:r>
              <a:rPr lang="pt-BR" b="1" dirty="0" err="1">
                <a:effectLst/>
                <a:latin typeface="Helvetica" pitchFamily="2" charset="0"/>
              </a:rPr>
              <a:t>Forecasts</a:t>
            </a:r>
            <a:endParaRPr lang="pt-BR" dirty="0">
              <a:effectLst/>
              <a:latin typeface="Helvetica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7FD388-98C8-544B-0E3C-17994894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69" y="1700808"/>
            <a:ext cx="6979462" cy="394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8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728A0C8-F93F-49B8-8C73-6C23047EE2B8}"/>
              </a:ext>
            </a:extLst>
          </p:cNvPr>
          <p:cNvSpPr txBox="1"/>
          <p:nvPr/>
        </p:nvSpPr>
        <p:spPr>
          <a:xfrm>
            <a:off x="755576" y="1268760"/>
            <a:ext cx="7416800" cy="61863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 defTabSz="456789"/>
            <a:r>
              <a:rPr lang="pt-BR" sz="1600" dirty="0">
                <a:latin typeface="+mn-lt"/>
                <a:ea typeface="+mn-lt"/>
                <a:cs typeface="+mn-lt"/>
              </a:rPr>
              <a:t>A </a:t>
            </a:r>
            <a:r>
              <a:rPr lang="pt-BR" sz="1600" b="1" dirty="0" err="1">
                <a:latin typeface="+mn-lt"/>
                <a:ea typeface="+mn-lt"/>
                <a:cs typeface="+mn-lt"/>
              </a:rPr>
              <a:t>QuantumFinance</a:t>
            </a:r>
            <a:r>
              <a:rPr lang="pt-BR" sz="1600" dirty="0">
                <a:latin typeface="+mn-lt"/>
                <a:ea typeface="+mn-lt"/>
                <a:cs typeface="+mn-lt"/>
              </a:rPr>
              <a:t> deseja criar um fundo automatizado para operar três ativos: </a:t>
            </a:r>
            <a:r>
              <a:rPr lang="pt-BR" sz="1600" b="1" dirty="0">
                <a:latin typeface="+mn-lt"/>
                <a:ea typeface="+mn-lt"/>
                <a:cs typeface="+mn-lt"/>
              </a:rPr>
              <a:t>Vale</a:t>
            </a:r>
            <a:r>
              <a:rPr lang="pt-BR" sz="1600" dirty="0">
                <a:latin typeface="+mn-lt"/>
                <a:ea typeface="+mn-lt"/>
                <a:cs typeface="+mn-lt"/>
              </a:rPr>
              <a:t>, </a:t>
            </a:r>
            <a:r>
              <a:rPr lang="pt-BR" sz="1600" b="1" dirty="0">
                <a:latin typeface="+mn-lt"/>
                <a:ea typeface="+mn-lt"/>
                <a:cs typeface="+mn-lt"/>
              </a:rPr>
              <a:t>Petrobrás</a:t>
            </a:r>
            <a:r>
              <a:rPr lang="pt-BR" sz="1600" dirty="0">
                <a:latin typeface="+mn-lt"/>
                <a:ea typeface="+mn-lt"/>
                <a:cs typeface="+mn-lt"/>
              </a:rPr>
              <a:t> e </a:t>
            </a:r>
            <a:r>
              <a:rPr lang="pt-BR" sz="1600" b="1" dirty="0">
                <a:latin typeface="+mn-lt"/>
                <a:ea typeface="+mn-lt"/>
                <a:cs typeface="+mn-lt"/>
              </a:rPr>
              <a:t>Brasil </a:t>
            </a:r>
            <a:r>
              <a:rPr lang="pt-BR" sz="1600" b="1" dirty="0" err="1">
                <a:latin typeface="+mn-lt"/>
                <a:ea typeface="+mn-lt"/>
                <a:cs typeface="+mn-lt"/>
              </a:rPr>
              <a:t>Foods</a:t>
            </a:r>
            <a:r>
              <a:rPr lang="pt-BR" sz="1600" dirty="0">
                <a:latin typeface="+mn-lt"/>
                <a:ea typeface="+mn-lt"/>
                <a:cs typeface="+mn-lt"/>
              </a:rPr>
              <a:t>. O objetivo é desenvolver e simular um agente de </a:t>
            </a:r>
            <a:r>
              <a:rPr lang="pt-BR" sz="1600" b="1" dirty="0" err="1">
                <a:latin typeface="+mn-lt"/>
                <a:ea typeface="+mn-lt"/>
                <a:cs typeface="+mn-lt"/>
              </a:rPr>
              <a:t>Reinforcement</a:t>
            </a:r>
            <a:r>
              <a:rPr lang="pt-BR" sz="1600" b="1" dirty="0">
                <a:latin typeface="+mn-lt"/>
                <a:ea typeface="+mn-lt"/>
                <a:cs typeface="+mn-lt"/>
              </a:rPr>
              <a:t> Learning (RL)</a:t>
            </a:r>
            <a:r>
              <a:rPr lang="pt-BR" sz="1600" dirty="0">
                <a:latin typeface="+mn-lt"/>
                <a:ea typeface="+mn-lt"/>
                <a:cs typeface="+mn-lt"/>
              </a:rPr>
              <a:t> capaz de tomar decisões financeiras, como compra, venda ou manutenção de posição, com base em dados históricos.</a:t>
            </a:r>
            <a:endParaRPr lang="pt-BR" sz="1600" dirty="0">
              <a:latin typeface="+mn-lt"/>
            </a:endParaRPr>
          </a:p>
          <a:p>
            <a:pPr defTabSz="456789"/>
            <a:endParaRPr lang="pt-BR" sz="1600" dirty="0">
              <a:latin typeface="+mn-lt"/>
              <a:ea typeface="+mn-lt"/>
              <a:cs typeface="+mn-lt"/>
            </a:endParaRPr>
          </a:p>
          <a:p>
            <a:pPr algn="just" defTabSz="456789"/>
            <a:r>
              <a:rPr lang="pt-BR" sz="1600" b="1" dirty="0">
                <a:latin typeface="+mn-lt"/>
                <a:ea typeface="+mn-lt"/>
                <a:cs typeface="+mn-lt"/>
              </a:rPr>
              <a:t>Tarefas:</a:t>
            </a:r>
            <a:endParaRPr lang="pt-BR" sz="1600" dirty="0">
              <a:latin typeface="+mn-lt"/>
            </a:endParaRPr>
          </a:p>
          <a:p>
            <a:pPr algn="just" defTabSz="456789"/>
            <a:endParaRPr lang="pt-BR" sz="1600" b="1" dirty="0">
              <a:latin typeface="+mn-lt"/>
              <a:ea typeface="+mn-lt"/>
              <a:cs typeface="+mn-lt"/>
            </a:endParaRPr>
          </a:p>
          <a:p>
            <a:pPr marL="285750" indent="-285750" algn="just" defTabSz="456789">
              <a:buFont typeface="Arial"/>
              <a:buChar char="•"/>
            </a:pPr>
            <a:r>
              <a:rPr lang="pt-BR" sz="1600" b="1" dirty="0">
                <a:latin typeface="+mn-lt"/>
                <a:ea typeface="+mn-lt"/>
                <a:cs typeface="+mn-lt"/>
              </a:rPr>
              <a:t>Definir o Problema de RL:</a:t>
            </a:r>
            <a:endParaRPr lang="pt-BR" sz="1600" dirty="0">
              <a:latin typeface="+mn-lt"/>
            </a:endParaRPr>
          </a:p>
          <a:p>
            <a:pPr marL="7429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Identificar estados, ações e recompensas no contexto financeiro.</a:t>
            </a:r>
            <a:endParaRPr lang="pt-BR" sz="1600" dirty="0">
              <a:latin typeface="+mn-lt"/>
            </a:endParaRPr>
          </a:p>
          <a:p>
            <a:pPr marL="285750" lvl="1" indent="-285750" algn="just" defTabSz="456789">
              <a:buFont typeface="Arial"/>
              <a:buChar char="•"/>
            </a:pPr>
            <a:endParaRPr lang="pt-BR" sz="1600" dirty="0">
              <a:latin typeface="+mn-lt"/>
              <a:ea typeface="+mn-lt"/>
              <a:cs typeface="+mn-lt"/>
            </a:endParaRPr>
          </a:p>
          <a:p>
            <a:pPr marL="285750" indent="-285750" algn="just" defTabSz="456789">
              <a:buFont typeface="Arial"/>
              <a:buChar char="•"/>
            </a:pPr>
            <a:r>
              <a:rPr lang="pt-BR" sz="1600" b="1" dirty="0">
                <a:latin typeface="+mn-lt"/>
                <a:ea typeface="+mn-lt"/>
                <a:cs typeface="+mn-lt"/>
              </a:rPr>
              <a:t>Implementar ou apresentar exemplo de aplicação do Agente de RL:</a:t>
            </a:r>
            <a:endParaRPr lang="pt-BR" sz="1600" dirty="0">
              <a:latin typeface="+mn-lt"/>
            </a:endParaRPr>
          </a:p>
          <a:p>
            <a:pPr marL="7429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Escolher um algoritmo de RL (ex.: </a:t>
            </a:r>
            <a:r>
              <a:rPr lang="pt-BR" sz="1600" dirty="0" err="1">
                <a:latin typeface="+mn-lt"/>
                <a:ea typeface="+mn-lt"/>
                <a:cs typeface="+mn-lt"/>
              </a:rPr>
              <a:t>Q</a:t>
            </a:r>
            <a:r>
              <a:rPr lang="pt-BR" sz="1600" dirty="0">
                <a:latin typeface="+mn-lt"/>
                <a:ea typeface="+mn-lt"/>
                <a:cs typeface="+mn-lt"/>
              </a:rPr>
              <a:t>-Learning ou DQN) e aplicá-lo para treinar o agente utilizando os dados históricos.</a:t>
            </a:r>
            <a:endParaRPr lang="pt-BR" sz="1600" dirty="0">
              <a:latin typeface="+mn-lt"/>
            </a:endParaRPr>
          </a:p>
          <a:p>
            <a:pPr marL="285750" indent="-285750" algn="just" defTabSz="456789">
              <a:buFont typeface="Arial"/>
              <a:buChar char="•"/>
            </a:pPr>
            <a:endParaRPr lang="pt-BR" sz="1600" b="1" dirty="0">
              <a:latin typeface="+mn-lt"/>
              <a:ea typeface="+mn-lt"/>
              <a:cs typeface="+mn-lt"/>
            </a:endParaRPr>
          </a:p>
          <a:p>
            <a:pPr marL="285750" indent="-285750" algn="just" defTabSz="456789">
              <a:buFont typeface="Arial"/>
              <a:buChar char="•"/>
            </a:pPr>
            <a:r>
              <a:rPr lang="pt-BR" sz="1600" b="1" dirty="0">
                <a:latin typeface="+mn-lt"/>
                <a:ea typeface="+mn-lt"/>
                <a:cs typeface="+mn-lt"/>
              </a:rPr>
              <a:t>Avaliação do Desempenho:</a:t>
            </a:r>
            <a:endParaRPr lang="pt-BR" sz="1600" dirty="0">
              <a:latin typeface="+mn-lt"/>
              <a:ea typeface="Calibri"/>
              <a:cs typeface="Calibri"/>
            </a:endParaRPr>
          </a:p>
          <a:p>
            <a:pPr marL="7429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Descrever ou simular o comportamento do agente e, se possível, analisar os resultados com métricas financeiras relevantes (lucro, </a:t>
            </a:r>
            <a:r>
              <a:rPr lang="pt-BR" sz="1600" i="1" dirty="0" err="1">
                <a:latin typeface="+mn-lt"/>
                <a:ea typeface="+mn-lt"/>
                <a:cs typeface="+mn-lt"/>
              </a:rPr>
              <a:t>sharpe</a:t>
            </a:r>
            <a:r>
              <a:rPr lang="pt-BR" sz="1600" i="1" dirty="0">
                <a:latin typeface="+mn-lt"/>
                <a:ea typeface="+mn-lt"/>
                <a:cs typeface="+mn-lt"/>
              </a:rPr>
              <a:t> </a:t>
            </a:r>
            <a:r>
              <a:rPr lang="pt-BR" sz="1600" i="1" dirty="0" err="1">
                <a:latin typeface="+mn-lt"/>
                <a:ea typeface="+mn-lt"/>
                <a:cs typeface="+mn-lt"/>
              </a:rPr>
              <a:t>ratio</a:t>
            </a:r>
            <a:r>
              <a:rPr lang="pt-BR" sz="1600" dirty="0">
                <a:latin typeface="+mn-lt"/>
                <a:ea typeface="+mn-lt"/>
                <a:cs typeface="+mn-lt"/>
              </a:rPr>
              <a:t>, etc.).</a:t>
            </a:r>
            <a:endParaRPr lang="pt-BR" sz="1600" dirty="0">
              <a:latin typeface="+mn-lt"/>
            </a:endParaRPr>
          </a:p>
          <a:p>
            <a:pPr lvl="1" algn="just" defTabSz="456789"/>
            <a:endParaRPr lang="pt-BR" sz="1600" b="1" dirty="0">
              <a:latin typeface="+mn-lt"/>
              <a:ea typeface="+mn-lt"/>
              <a:cs typeface="+mn-lt"/>
            </a:endParaRPr>
          </a:p>
          <a:p>
            <a:pPr lvl="1" algn="just" defTabSz="456789"/>
            <a:r>
              <a:rPr lang="pt-BR" sz="1600" b="1" dirty="0">
                <a:latin typeface="+mn-lt"/>
                <a:ea typeface="+mn-lt"/>
                <a:cs typeface="+mn-lt"/>
              </a:rPr>
              <a:t>Entregáveis:</a:t>
            </a:r>
            <a:endParaRPr lang="pt-BR" sz="1600" dirty="0">
              <a:latin typeface="+mn-lt"/>
              <a:ea typeface="Calibri"/>
              <a:cs typeface="Calibri"/>
            </a:endParaRPr>
          </a:p>
          <a:p>
            <a:pPr marL="12001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Relatório explicativo com desenho do agente, resultados obtidos e </a:t>
            </a:r>
            <a:r>
              <a:rPr lang="pt-BR" sz="1600" i="1" dirty="0">
                <a:latin typeface="+mn-lt"/>
                <a:ea typeface="+mn-lt"/>
                <a:cs typeface="+mn-lt"/>
              </a:rPr>
              <a:t>insights;</a:t>
            </a:r>
            <a:endParaRPr lang="pt-BR" sz="1600" dirty="0">
              <a:latin typeface="+mn-lt"/>
              <a:ea typeface="Calibri"/>
              <a:cs typeface="Calibri"/>
            </a:endParaRPr>
          </a:p>
          <a:p>
            <a:pPr marL="12001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Se aplicável, código-fonte com a implementação e simulações realizadas.</a:t>
            </a:r>
          </a:p>
          <a:p>
            <a:pPr defTabSz="456789"/>
            <a:endParaRPr lang="pt-BR" sz="1600" dirty="0">
              <a:latin typeface="Gotham HTF Light" pitchFamily="50" charset="0"/>
              <a:cs typeface="Roboto Light"/>
            </a:endParaRPr>
          </a:p>
          <a:p>
            <a:pPr defTabSz="456789"/>
            <a:endParaRPr lang="pt-BR" sz="1600" dirty="0">
              <a:latin typeface="Gotham HTF Light" pitchFamily="50" charset="0"/>
              <a:cs typeface="Roboto Light"/>
            </a:endParaRPr>
          </a:p>
          <a:p>
            <a:pPr defTabSz="456789"/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71D393-ED4E-982F-B772-48059E09690F}"/>
              </a:ext>
            </a:extLst>
          </p:cNvPr>
          <p:cNvSpPr txBox="1">
            <a:spLocks/>
          </p:cNvSpPr>
          <p:nvPr/>
        </p:nvSpPr>
        <p:spPr>
          <a:xfrm>
            <a:off x="468313" y="115888"/>
            <a:ext cx="6839991" cy="7667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 dirty="0">
                <a:solidFill>
                  <a:srgbClr val="F73061"/>
                </a:solidFill>
              </a:rPr>
              <a:t>Projeto Integrado – Quantum </a:t>
            </a:r>
            <a:r>
              <a:rPr lang="pt-BR" altLang="en-US" dirty="0" err="1">
                <a:solidFill>
                  <a:srgbClr val="F73061"/>
                </a:solidFill>
              </a:rPr>
              <a:t>Finance</a:t>
            </a:r>
            <a:endParaRPr lang="pt-BR" altLang="en-US" dirty="0">
              <a:solidFill>
                <a:srgbClr val="F73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5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CaixaDeTexto 1">
            <a:extLst>
              <a:ext uri="{FF2B5EF4-FFF2-40B4-BE49-F238E27FC236}">
                <a16:creationId xmlns:a16="http://schemas.microsoft.com/office/drawing/2014/main" id="{DC3DFDCB-91C3-BD0E-0EE8-D6DD6BA16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2425" y="6165850"/>
            <a:ext cx="5899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dirty="0"/>
              <a:t>Não esquecem de avaliar a aula no nosso </a:t>
            </a:r>
            <a:r>
              <a:rPr lang="pt-BR" altLang="pt-BR" sz="1800" dirty="0">
                <a:solidFill>
                  <a:srgbClr val="F73061"/>
                </a:solidFill>
              </a:rPr>
              <a:t>MBA </a:t>
            </a:r>
            <a:r>
              <a:rPr lang="pt-BR" altLang="pt-BR" sz="1800" dirty="0" err="1">
                <a:solidFill>
                  <a:srgbClr val="F73061"/>
                </a:solidFill>
              </a:rPr>
              <a:t>survey</a:t>
            </a:r>
            <a:r>
              <a:rPr lang="pt-BR" altLang="pt-BR" sz="1800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C77869-2D9D-C45E-DDA6-28FBC31BF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620688"/>
            <a:ext cx="5860474" cy="530120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0"/>
          <p:cNvSpPr txBox="1">
            <a:spLocks noGrp="1"/>
          </p:cNvSpPr>
          <p:nvPr>
            <p:ph type="ctrTitle" idx="4294967295"/>
          </p:nvPr>
        </p:nvSpPr>
        <p:spPr>
          <a:xfrm>
            <a:off x="712890" y="3528965"/>
            <a:ext cx="7900684" cy="10701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" sz="4100" dirty="0" err="1"/>
              <a:t>Obrigado</a:t>
            </a:r>
            <a:r>
              <a:rPr lang="en" sz="4100" dirty="0"/>
              <a:t> pela </a:t>
            </a:r>
            <a:r>
              <a:rPr lang="en" sz="4100" dirty="0" err="1"/>
              <a:t>atenção</a:t>
            </a:r>
            <a:r>
              <a:rPr lang="en" sz="4100" dirty="0"/>
              <a:t>! </a:t>
            </a:r>
            <a:endParaRPr sz="4100" b="0"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64" name="Google Shape;664;p80"/>
          <p:cNvSpPr/>
          <p:nvPr/>
        </p:nvSpPr>
        <p:spPr>
          <a:xfrm>
            <a:off x="956592" y="5361062"/>
            <a:ext cx="741900" cy="732300"/>
          </a:xfrm>
          <a:prstGeom prst="roundRect">
            <a:avLst>
              <a:gd name="adj" fmla="val 9220"/>
            </a:avLst>
          </a:prstGeom>
          <a:gradFill>
            <a:gsLst>
              <a:gs pos="0">
                <a:srgbClr val="4285F4"/>
              </a:gs>
              <a:gs pos="21000">
                <a:srgbClr val="4285F4"/>
              </a:gs>
              <a:gs pos="76000">
                <a:srgbClr val="34A853"/>
              </a:gs>
              <a:gs pos="100000">
                <a:srgbClr val="34A853"/>
              </a:gs>
            </a:gsLst>
            <a:lin ang="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2200"/>
            </a:pPr>
            <a:endParaRPr/>
          </a:p>
        </p:txBody>
      </p:sp>
      <p:sp>
        <p:nvSpPr>
          <p:cNvPr id="665" name="Google Shape;665;p80"/>
          <p:cNvSpPr/>
          <p:nvPr/>
        </p:nvSpPr>
        <p:spPr>
          <a:xfrm>
            <a:off x="956590" y="5352094"/>
            <a:ext cx="741900" cy="698100"/>
          </a:xfrm>
          <a:prstGeom prst="roundRect">
            <a:avLst>
              <a:gd name="adj" fmla="val 9220"/>
            </a:avLst>
          </a:prstGeom>
          <a:gradFill>
            <a:gsLst>
              <a:gs pos="0">
                <a:srgbClr val="4285F4"/>
              </a:gs>
              <a:gs pos="21000">
                <a:srgbClr val="4285F4"/>
              </a:gs>
              <a:gs pos="76000">
                <a:srgbClr val="34A853"/>
              </a:gs>
              <a:gs pos="100000">
                <a:srgbClr val="34A853"/>
              </a:gs>
            </a:gsLst>
            <a:lin ang="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2200"/>
            </a:pPr>
            <a:endParaRPr/>
          </a:p>
        </p:txBody>
      </p:sp>
      <p:pic>
        <p:nvPicPr>
          <p:cNvPr id="666" name="Google Shape;666;p80"/>
          <p:cNvPicPr preferRelativeResize="0"/>
          <p:nvPr/>
        </p:nvPicPr>
        <p:blipFill>
          <a:blip r:embed="rId3"/>
          <a:srcRect t="10377" b="10377"/>
          <a:stretch/>
        </p:blipFill>
        <p:spPr>
          <a:xfrm>
            <a:off x="956586" y="5333574"/>
            <a:ext cx="741900" cy="661200"/>
          </a:xfrm>
          <a:prstGeom prst="roundRect">
            <a:avLst>
              <a:gd name="adj" fmla="val 9911"/>
            </a:avLst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7" name="Google Shape;667;p80"/>
          <p:cNvSpPr txBox="1"/>
          <p:nvPr/>
        </p:nvSpPr>
        <p:spPr>
          <a:xfrm>
            <a:off x="1924772" y="5455442"/>
            <a:ext cx="1831931" cy="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11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Lopes, PhD. </a:t>
            </a:r>
            <a:r>
              <a:rPr lang="en" sz="8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Ele</a:t>
            </a:r>
            <a:r>
              <a:rPr lang="en" sz="8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/Dele</a:t>
            </a:r>
            <a:endParaRPr sz="8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8" name="Google Shape;668;p80"/>
          <p:cNvSpPr/>
          <p:nvPr/>
        </p:nvSpPr>
        <p:spPr>
          <a:xfrm>
            <a:off x="2208036" y="5721307"/>
            <a:ext cx="1265400" cy="191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800" dirty="0">
                <a:latin typeface="Google Sans Medium"/>
                <a:ea typeface="Google Sans Medium"/>
                <a:cs typeface="Google Sans Medium"/>
                <a:sym typeface="Google Sans Medium"/>
              </a:rPr>
              <a:t>Head of Data</a:t>
            </a:r>
            <a:endParaRPr sz="800" dirty="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" name="Imagem 6">
            <a:extLst>
              <a:ext uri="{FF2B5EF4-FFF2-40B4-BE49-F238E27FC236}">
                <a16:creationId xmlns:a16="http://schemas.microsoft.com/office/drawing/2014/main" id="{7486047D-9477-E18F-C0D9-CC9563C63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714" y="3070157"/>
            <a:ext cx="660258" cy="247329"/>
          </a:xfrm>
          <a:prstGeom prst="rect">
            <a:avLst/>
          </a:prstGeom>
        </p:spPr>
      </p:pic>
      <p:pic>
        <p:nvPicPr>
          <p:cNvPr id="3" name="Imagem 7">
            <a:extLst>
              <a:ext uri="{FF2B5EF4-FFF2-40B4-BE49-F238E27FC236}">
                <a16:creationId xmlns:a16="http://schemas.microsoft.com/office/drawing/2014/main" id="{295A0C0E-2F22-2FB0-19C1-B40C2476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92" y="3049363"/>
            <a:ext cx="548082" cy="232683"/>
          </a:xfrm>
          <a:prstGeom prst="rect">
            <a:avLst/>
          </a:prstGeom>
        </p:spPr>
      </p:pic>
      <p:sp>
        <p:nvSpPr>
          <p:cNvPr id="4" name="CaixaDeTexto 8">
            <a:extLst>
              <a:ext uri="{FF2B5EF4-FFF2-40B4-BE49-F238E27FC236}">
                <a16:creationId xmlns:a16="http://schemas.microsoft.com/office/drawing/2014/main" id="{B0A2B7E5-8932-C8AF-0634-278EB1EC5623}"/>
              </a:ext>
            </a:extLst>
          </p:cNvPr>
          <p:cNvSpPr txBox="1"/>
          <p:nvPr/>
        </p:nvSpPr>
        <p:spPr>
          <a:xfrm>
            <a:off x="4572000" y="5059587"/>
            <a:ext cx="4282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/>
              <a:t>profahirton.lopes@fiap.com.br</a:t>
            </a:r>
            <a:endParaRPr lang="pt-BR" sz="1600" dirty="0"/>
          </a:p>
          <a:p>
            <a:pPr algn="ctr"/>
            <a:r>
              <a:rPr lang="pt-BR" sz="1600" dirty="0"/>
              <a:t>https://</a:t>
            </a:r>
            <a:r>
              <a:rPr lang="pt-BR" sz="1600" dirty="0" err="1"/>
              <a:t>www.linkedin.com</a:t>
            </a:r>
            <a:r>
              <a:rPr lang="pt-BR" sz="1600" dirty="0"/>
              <a:t>/in/</a:t>
            </a:r>
            <a:r>
              <a:rPr lang="pt-BR" sz="1600" dirty="0" err="1"/>
              <a:t>ahirtonlopes</a:t>
            </a:r>
            <a:endParaRPr lang="pt-BR" sz="1600" dirty="0"/>
          </a:p>
          <a:p>
            <a:pPr algn="ctr"/>
            <a:r>
              <a:rPr lang="pt-BR" sz="1600" dirty="0"/>
              <a:t>https://</a:t>
            </a:r>
            <a:r>
              <a:rPr lang="pt-BR" sz="1600" dirty="0" err="1"/>
              <a:t>github.com</a:t>
            </a:r>
            <a:r>
              <a:rPr lang="pt-BR" sz="1600" dirty="0"/>
              <a:t>/</a:t>
            </a:r>
            <a:r>
              <a:rPr lang="pt-BR" sz="1600" dirty="0" err="1"/>
              <a:t>ahirtonlopes</a:t>
            </a:r>
            <a:endParaRPr lang="pt-BR" sz="1600" dirty="0"/>
          </a:p>
          <a:p>
            <a:pPr algn="ctr"/>
            <a:r>
              <a:rPr lang="pt-BR" sz="1600" dirty="0"/>
              <a:t>https://</a:t>
            </a:r>
            <a:r>
              <a:rPr lang="pt-BR" sz="1600" dirty="0" err="1"/>
              <a:t>x.com</a:t>
            </a:r>
            <a:r>
              <a:rPr lang="pt-BR" sz="1600" dirty="0"/>
              <a:t>/</a:t>
            </a:r>
            <a:r>
              <a:rPr lang="pt-BR" sz="1600" dirty="0" err="1"/>
              <a:t>ahirtonlopes</a:t>
            </a:r>
            <a:endParaRPr lang="pt-BR" sz="1600" dirty="0"/>
          </a:p>
          <a:p>
            <a:pPr algn="ctr"/>
            <a:endParaRPr lang="pt-BR" sz="1600" b="1" dirty="0"/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388E0DEB-2C46-AA36-00C5-3BCD18B8A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48" y="1415186"/>
            <a:ext cx="1382933" cy="14395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0750ED-11FB-257D-F3F0-B65F8B16A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4772" y="1402558"/>
            <a:ext cx="1296145" cy="1410284"/>
          </a:xfrm>
          <a:prstGeom prst="rect">
            <a:avLst/>
          </a:prstGeom>
        </p:spPr>
      </p:pic>
      <p:pic>
        <p:nvPicPr>
          <p:cNvPr id="9" name="Imagem 10">
            <a:extLst>
              <a:ext uri="{FF2B5EF4-FFF2-40B4-BE49-F238E27FC236}">
                <a16:creationId xmlns:a16="http://schemas.microsoft.com/office/drawing/2014/main" id="{73672235-229B-3A77-4A53-657E54A01D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169" y="1376780"/>
            <a:ext cx="1412129" cy="15163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0E58F0-0D28-2369-DC17-FAAA44E966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1365" y="3059755"/>
            <a:ext cx="211896" cy="21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727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Espaço Reservado para Texto 4">
            <a:extLst>
              <a:ext uri="{FF2B5EF4-FFF2-40B4-BE49-F238E27FC236}">
                <a16:creationId xmlns:a16="http://schemas.microsoft.com/office/drawing/2014/main" id="{841BC766-DB76-80E9-DE82-027DF4D49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16113"/>
            <a:ext cx="9144000" cy="34575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pt-BR" dirty="0"/>
              <a:t>Reinforcement Learning</a:t>
            </a:r>
          </a:p>
          <a:p>
            <a:pPr>
              <a:defRPr/>
            </a:pPr>
            <a:r>
              <a:rPr lang="en-US" altLang="pt-BR" sz="2000" dirty="0"/>
              <a:t>Prof. Dr. Ahirton Lopes</a:t>
            </a:r>
          </a:p>
          <a:p>
            <a:pPr>
              <a:defRPr/>
            </a:pPr>
            <a:endParaRPr lang="en-US" altLang="pt-BR" sz="1800" dirty="0"/>
          </a:p>
          <a:p>
            <a:pPr>
              <a:defRPr/>
            </a:pPr>
            <a:r>
              <a:rPr lang="en-US" altLang="pt-BR" sz="1800" dirty="0" err="1"/>
              <a:t>Artigos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</a:t>
            </a:r>
            <a:r>
              <a:rPr lang="en-US" altLang="pt-BR" sz="1800" b="0" dirty="0" err="1"/>
              <a:t>www.researchgate.net</a:t>
            </a:r>
            <a:r>
              <a:rPr lang="en-US" altLang="pt-BR" sz="1800" b="0" dirty="0"/>
              <a:t>/profile/Jose_Ahirton_Lopes_Filho2</a:t>
            </a:r>
          </a:p>
          <a:p>
            <a:pPr>
              <a:defRPr/>
            </a:pPr>
            <a:r>
              <a:rPr lang="en-US" altLang="pt-BR" sz="1800" dirty="0" err="1"/>
              <a:t>Outras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apresentações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</a:t>
            </a:r>
            <a:r>
              <a:rPr lang="en-US" altLang="pt-BR" sz="1800" b="0" dirty="0" err="1"/>
              <a:t>www.slideshare.net</a:t>
            </a:r>
            <a:r>
              <a:rPr lang="en-US" altLang="pt-BR" sz="1800" b="0" dirty="0"/>
              <a:t>/</a:t>
            </a:r>
            <a:r>
              <a:rPr lang="en-US" altLang="pt-BR" sz="1800" b="0" dirty="0" err="1"/>
              <a:t>JosAhirtonBatistaLop</a:t>
            </a:r>
            <a:endParaRPr lang="en-US" altLang="pt-BR" sz="1800" b="0" dirty="0"/>
          </a:p>
          <a:p>
            <a:pPr>
              <a:defRPr/>
            </a:pPr>
            <a:endParaRPr lang="en-US" altLang="pt-BR" sz="1800" dirty="0"/>
          </a:p>
          <a:p>
            <a:pPr>
              <a:defRPr/>
            </a:pPr>
            <a:r>
              <a:rPr lang="en-US" altLang="pt-BR" sz="1800" dirty="0" err="1"/>
              <a:t>Github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</a:t>
            </a:r>
            <a:r>
              <a:rPr lang="en-US" altLang="pt-BR" sz="1800" b="0" dirty="0" err="1"/>
              <a:t>github.com</a:t>
            </a:r>
            <a:r>
              <a:rPr lang="en-US" altLang="pt-BR" sz="1800" b="0" dirty="0"/>
              <a:t>/</a:t>
            </a:r>
            <a:r>
              <a:rPr lang="en-US" altLang="pt-BR" sz="1800" b="0" dirty="0" err="1"/>
              <a:t>ahirtonlopes</a:t>
            </a:r>
            <a:endParaRPr lang="en-US" altLang="pt-BR" sz="1800" b="0" dirty="0"/>
          </a:p>
          <a:p>
            <a:pPr>
              <a:defRPr/>
            </a:pPr>
            <a:r>
              <a:rPr lang="en-US" altLang="pt-BR" sz="1800" dirty="0"/>
              <a:t>Outros </a:t>
            </a:r>
            <a:r>
              <a:rPr lang="en-US" altLang="pt-BR" sz="1800" dirty="0" err="1"/>
              <a:t>materiais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https://github.com/aikorea/awesome-rl</a:t>
            </a:r>
          </a:p>
          <a:p>
            <a:pPr>
              <a:defRPr/>
            </a:pPr>
            <a:r>
              <a:rPr lang="en-US" altLang="pt-BR" sz="1800" dirty="0"/>
              <a:t>Outros </a:t>
            </a:r>
            <a:r>
              <a:rPr lang="en-US" altLang="pt-BR" sz="1800" dirty="0" err="1"/>
              <a:t>materiais</a:t>
            </a:r>
            <a:r>
              <a:rPr lang="en-US" altLang="pt-BR" sz="1800" dirty="0"/>
              <a:t> II: </a:t>
            </a:r>
            <a:r>
              <a:rPr lang="en-US" altLang="pt-BR" sz="1800" b="0" dirty="0"/>
              <a:t>https://github.com/kengz/awesome-deep-rl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ítulo 1">
            <a:extLst>
              <a:ext uri="{FF2B5EF4-FFF2-40B4-BE49-F238E27FC236}">
                <a16:creationId xmlns:a16="http://schemas.microsoft.com/office/drawing/2014/main" id="{E2DECF7F-940D-B276-F8AF-036F57BD7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0"/>
            <a:ext cx="8675687" cy="857250"/>
          </a:xfrm>
        </p:spPr>
        <p:txBody>
          <a:bodyPr/>
          <a:lstStyle/>
          <a:p>
            <a:r>
              <a:rPr lang="pt-BR" altLang="en-US"/>
              <a:t>About Me</a:t>
            </a:r>
          </a:p>
        </p:txBody>
      </p:sp>
      <p:pic>
        <p:nvPicPr>
          <p:cNvPr id="15362" name="Picture 17">
            <a:extLst>
              <a:ext uri="{FF2B5EF4-FFF2-40B4-BE49-F238E27FC236}">
                <a16:creationId xmlns:a16="http://schemas.microsoft.com/office/drawing/2014/main" id="{F903C00B-02AA-78A0-6018-7CC51AFD8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045" y="3785394"/>
            <a:ext cx="20415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21">
            <a:extLst>
              <a:ext uri="{FF2B5EF4-FFF2-40B4-BE49-F238E27FC236}">
                <a16:creationId xmlns:a16="http://schemas.microsoft.com/office/drawing/2014/main" id="{F4247A23-2421-0423-6A74-C1A4B077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4744"/>
            <a:ext cx="4562475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extBox 2">
            <a:extLst>
              <a:ext uri="{FF2B5EF4-FFF2-40B4-BE49-F238E27FC236}">
                <a16:creationId xmlns:a16="http://schemas.microsoft.com/office/drawing/2014/main" id="{9B82FE3C-DFEE-EF54-0447-A87145C20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220" y="3974306"/>
            <a:ext cx="3454400" cy="250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 dirty="0"/>
              <a:t>Prof. Dr. Ahirton Lopes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 dirty="0"/>
              <a:t>Data &amp; AI Senior Manager @ Accenture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 dirty="0"/>
              <a:t>Professor de MBA, Corporate e PSE @ FIAP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 dirty="0"/>
              <a:t>5x Most Valuable Professional – AI @ Microsoft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 dirty="0"/>
              <a:t>2x Google Developer Expert – AI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 dirty="0"/>
              <a:t>LinkedIn Top Voice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 err="1"/>
              <a:t>Doutor</a:t>
            </a:r>
            <a:r>
              <a:rPr lang="en-US" altLang="en-US" sz="1100" dirty="0"/>
              <a:t> </a:t>
            </a:r>
            <a:r>
              <a:rPr lang="en-US" altLang="en-US" sz="1100" dirty="0" err="1"/>
              <a:t>em</a:t>
            </a:r>
            <a:r>
              <a:rPr lang="en-US" altLang="en-US" sz="1100" dirty="0"/>
              <a:t> </a:t>
            </a:r>
            <a:r>
              <a:rPr lang="en-US" altLang="en-US" sz="1100" dirty="0" err="1"/>
              <a:t>Engenharia</a:t>
            </a:r>
            <a:r>
              <a:rPr lang="en-US" altLang="en-US" sz="1100" dirty="0"/>
              <a:t> </a:t>
            </a:r>
            <a:r>
              <a:rPr lang="en-US" altLang="en-US" sz="1100" dirty="0" err="1"/>
              <a:t>Elétrica</a:t>
            </a:r>
            <a:r>
              <a:rPr lang="en-US" altLang="en-US" sz="1100" dirty="0"/>
              <a:t> e </a:t>
            </a:r>
            <a:r>
              <a:rPr lang="en-US" altLang="en-US" sz="1100" dirty="0" err="1"/>
              <a:t>Computação</a:t>
            </a:r>
            <a:r>
              <a:rPr lang="en-US" altLang="en-US" sz="1100" dirty="0"/>
              <a:t> pela </a:t>
            </a:r>
            <a:r>
              <a:rPr lang="en-US" altLang="en-US" sz="1100" dirty="0" err="1"/>
              <a:t>Universidade</a:t>
            </a:r>
            <a:r>
              <a:rPr lang="en-US" altLang="en-US" sz="1100" dirty="0"/>
              <a:t> </a:t>
            </a:r>
            <a:r>
              <a:rPr lang="en-US" altLang="en-US" sz="1100" dirty="0" err="1"/>
              <a:t>Presbiteriana</a:t>
            </a:r>
            <a:r>
              <a:rPr lang="en-US" altLang="en-US" sz="1100" dirty="0"/>
              <a:t> Mackenzie (UPM)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 err="1"/>
              <a:t>Organizador</a:t>
            </a:r>
            <a:r>
              <a:rPr lang="en-US" altLang="en-US" sz="1100" dirty="0"/>
              <a:t> da </a:t>
            </a:r>
            <a:r>
              <a:rPr lang="en-US" altLang="en-US" sz="1100" dirty="0" err="1"/>
              <a:t>comunidade</a:t>
            </a:r>
            <a:r>
              <a:rPr lang="en-US" altLang="en-US" sz="1100" dirty="0"/>
              <a:t> AI </a:t>
            </a:r>
            <a:r>
              <a:rPr lang="en-US" altLang="en-US" sz="1100" dirty="0" err="1"/>
              <a:t>Brasil</a:t>
            </a:r>
            <a:r>
              <a:rPr lang="en-US" altLang="en-US" sz="1100" dirty="0"/>
              <a:t> e </a:t>
            </a:r>
            <a:r>
              <a:rPr lang="en-US" altLang="en-US" sz="1100" dirty="0" err="1"/>
              <a:t>pesquisador</a:t>
            </a:r>
            <a:r>
              <a:rPr lang="en-US" altLang="en-US" sz="1100" dirty="0"/>
              <a:t> </a:t>
            </a:r>
            <a:r>
              <a:rPr lang="en-US" altLang="en-US" sz="1100" dirty="0" err="1"/>
              <a:t>em</a:t>
            </a:r>
            <a:r>
              <a:rPr lang="en-US" altLang="en-US" sz="1100" dirty="0"/>
              <a:t> Machine e Deep Learning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400" dirty="0"/>
          </a:p>
        </p:txBody>
      </p:sp>
      <p:pic>
        <p:nvPicPr>
          <p:cNvPr id="15365" name="Picture 13">
            <a:extLst>
              <a:ext uri="{FF2B5EF4-FFF2-40B4-BE49-F238E27FC236}">
                <a16:creationId xmlns:a16="http://schemas.microsoft.com/office/drawing/2014/main" id="{16B88AA2-19DC-77EF-CE61-69F9556B9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107" y="1124744"/>
            <a:ext cx="252571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Imagem 2">
            <a:extLst>
              <a:ext uri="{FF2B5EF4-FFF2-40B4-BE49-F238E27FC236}">
                <a16:creationId xmlns:a16="http://schemas.microsoft.com/office/drawing/2014/main" id="{013C387C-F89B-B2FD-8990-4683FFFC5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418" y="3779916"/>
            <a:ext cx="2001043" cy="80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Imagem 4">
            <a:extLst>
              <a:ext uri="{FF2B5EF4-FFF2-40B4-BE49-F238E27FC236}">
                <a16:creationId xmlns:a16="http://schemas.microsoft.com/office/drawing/2014/main" id="{7ED64A40-4D4C-13AD-A559-525D38248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550" y="5270369"/>
            <a:ext cx="2525713" cy="119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17E0F51-9478-C322-11CD-208E1FAFD2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18" y="4582852"/>
            <a:ext cx="2001043" cy="71037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C47C36D2-5401-A6C8-81CA-6B245E4A6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565400"/>
            <a:ext cx="4679950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defRPr/>
            </a:pP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Copyright © </a:t>
            </a:r>
            <a:r>
              <a:rPr kumimoji="1" lang="en-US" sz="1400" b="1" dirty="0">
                <a:solidFill>
                  <a:schemeClr val="bg1">
                    <a:lumMod val="85000"/>
                  </a:schemeClr>
                </a:solidFill>
              </a:rPr>
              <a:t>2025  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Prof. Dr. Ahirton Lopes</a:t>
            </a:r>
          </a:p>
          <a:p>
            <a:pPr eaLnBrk="1" hangingPunct="1">
              <a:defRPr/>
            </a:pPr>
            <a:endParaRPr kumimoji="1"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defRPr/>
            </a:pP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Todos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direitos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reservados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.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Reprodução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divulgação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total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parcial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deste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documento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é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expressamente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proíbido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sem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o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</a:rPr>
              <a:t>consentimento formal, por escrito,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do Professor (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autor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1">
            <a:extLst>
              <a:ext uri="{FF2B5EF4-FFF2-40B4-BE49-F238E27FC236}">
                <a16:creationId xmlns:a16="http://schemas.microsoft.com/office/drawing/2014/main" id="{30146E39-753E-8A8E-0459-084DCC2E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Bibliografia Básica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9ED204-6B83-DBAE-5CB8-10AEA65034FA}"/>
              </a:ext>
            </a:extLst>
          </p:cNvPr>
          <p:cNvSpPr txBox="1"/>
          <p:nvPr/>
        </p:nvSpPr>
        <p:spPr>
          <a:xfrm>
            <a:off x="2520156" y="551723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https://</a:t>
            </a:r>
            <a:r>
              <a:rPr lang="pt-BR" dirty="0" err="1"/>
              <a:t>web.stanford.edu</a:t>
            </a:r>
            <a:r>
              <a:rPr lang="pt-BR" dirty="0"/>
              <a:t>/</a:t>
            </a:r>
            <a:r>
              <a:rPr lang="pt-BR" dirty="0" err="1"/>
              <a:t>class</a:t>
            </a:r>
            <a:r>
              <a:rPr lang="pt-BR" dirty="0"/>
              <a:t>/psych209/</a:t>
            </a:r>
            <a:r>
              <a:rPr lang="pt-BR" dirty="0" err="1"/>
              <a:t>Readings</a:t>
            </a:r>
            <a:r>
              <a:rPr lang="pt-BR" dirty="0"/>
              <a:t>/SuttonBartoIPRLBook2ndEd.pdf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52E2CD-FA1A-D625-B82F-C2A87445B47E}"/>
              </a:ext>
            </a:extLst>
          </p:cNvPr>
          <p:cNvSpPr txBox="1"/>
          <p:nvPr/>
        </p:nvSpPr>
        <p:spPr>
          <a:xfrm>
            <a:off x="4572000" y="2807767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F73061"/>
                </a:solidFill>
              </a:rPr>
              <a:t>Reinforcement</a:t>
            </a:r>
            <a:r>
              <a:rPr lang="pt-BR" dirty="0">
                <a:solidFill>
                  <a:srgbClr val="F73061"/>
                </a:solidFill>
              </a:rPr>
              <a:t> Learning: </a:t>
            </a:r>
            <a:r>
              <a:rPr lang="pt-BR" dirty="0" err="1">
                <a:solidFill>
                  <a:srgbClr val="F73061"/>
                </a:solidFill>
              </a:rPr>
              <a:t>An</a:t>
            </a:r>
            <a:r>
              <a:rPr lang="pt-BR" dirty="0">
                <a:solidFill>
                  <a:srgbClr val="F73061"/>
                </a:solidFill>
              </a:rPr>
              <a:t> </a:t>
            </a:r>
            <a:r>
              <a:rPr lang="pt-BR" dirty="0" err="1">
                <a:solidFill>
                  <a:srgbClr val="F73061"/>
                </a:solidFill>
              </a:rPr>
              <a:t>Introduction</a:t>
            </a:r>
            <a:r>
              <a:rPr lang="pt-BR" dirty="0">
                <a:solidFill>
                  <a:srgbClr val="F73061"/>
                </a:solidFill>
              </a:rPr>
              <a:t> (</a:t>
            </a:r>
            <a:r>
              <a:rPr lang="pt-BR" dirty="0" err="1">
                <a:solidFill>
                  <a:srgbClr val="F73061"/>
                </a:solidFill>
              </a:rPr>
              <a:t>second</a:t>
            </a:r>
            <a:r>
              <a:rPr lang="pt-BR" dirty="0">
                <a:solidFill>
                  <a:srgbClr val="F73061"/>
                </a:solidFill>
              </a:rPr>
              <a:t> </a:t>
            </a:r>
            <a:r>
              <a:rPr lang="pt-BR" dirty="0" err="1">
                <a:solidFill>
                  <a:srgbClr val="F73061"/>
                </a:solidFill>
              </a:rPr>
              <a:t>edition</a:t>
            </a:r>
            <a:r>
              <a:rPr lang="pt-BR" dirty="0">
                <a:solidFill>
                  <a:srgbClr val="F73061"/>
                </a:solidFill>
              </a:rPr>
              <a:t>)</a:t>
            </a:r>
          </a:p>
          <a:p>
            <a:r>
              <a:rPr lang="pt-BR" dirty="0" err="1"/>
              <a:t>S.Sutton</a:t>
            </a:r>
            <a:r>
              <a:rPr lang="pt-BR" dirty="0"/>
              <a:t> e Andrew G. </a:t>
            </a:r>
            <a:r>
              <a:rPr lang="pt-BR" dirty="0" err="1"/>
              <a:t>Barto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C56598-C2B1-34CE-4C56-255237D29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3433"/>
            <a:ext cx="2594010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4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1">
            <a:extLst>
              <a:ext uri="{FF2B5EF4-FFF2-40B4-BE49-F238E27FC236}">
                <a16:creationId xmlns:a16="http://schemas.microsoft.com/office/drawing/2014/main" id="{30146E39-753E-8A8E-0459-084DCC2E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Bibliografia Básica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9ED204-6B83-DBAE-5CB8-10AEA65034FA}"/>
              </a:ext>
            </a:extLst>
          </p:cNvPr>
          <p:cNvSpPr txBox="1"/>
          <p:nvPr/>
        </p:nvSpPr>
        <p:spPr>
          <a:xfrm>
            <a:off x="2520156" y="551723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https://</a:t>
            </a:r>
            <a:r>
              <a:rPr lang="pt-BR" dirty="0" err="1"/>
              <a:t>github.com</a:t>
            </a:r>
            <a:r>
              <a:rPr lang="pt-BR" dirty="0"/>
              <a:t>/</a:t>
            </a:r>
            <a:r>
              <a:rPr lang="pt-BR" dirty="0" err="1"/>
              <a:t>PacktPublishing</a:t>
            </a:r>
            <a:r>
              <a:rPr lang="pt-BR" dirty="0"/>
              <a:t>/</a:t>
            </a:r>
            <a:r>
              <a:rPr lang="pt-BR" dirty="0" err="1"/>
              <a:t>Mastering</a:t>
            </a:r>
            <a:r>
              <a:rPr lang="pt-BR" dirty="0"/>
              <a:t>-</a:t>
            </a:r>
            <a:r>
              <a:rPr lang="pt-BR" dirty="0" err="1"/>
              <a:t>Reinforcement</a:t>
            </a:r>
            <a:r>
              <a:rPr lang="pt-BR" dirty="0"/>
              <a:t>-Learning-</a:t>
            </a:r>
            <a:r>
              <a:rPr lang="pt-BR" dirty="0" err="1"/>
              <a:t>with</a:t>
            </a:r>
            <a:r>
              <a:rPr lang="pt-BR" dirty="0"/>
              <a:t>-Python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52E2CD-FA1A-D625-B82F-C2A87445B47E}"/>
              </a:ext>
            </a:extLst>
          </p:cNvPr>
          <p:cNvSpPr txBox="1"/>
          <p:nvPr/>
        </p:nvSpPr>
        <p:spPr>
          <a:xfrm>
            <a:off x="4572000" y="2807767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F73061"/>
                </a:solidFill>
              </a:rPr>
              <a:t>Mastering</a:t>
            </a:r>
            <a:r>
              <a:rPr lang="pt-BR" dirty="0">
                <a:solidFill>
                  <a:srgbClr val="F73061"/>
                </a:solidFill>
              </a:rPr>
              <a:t> </a:t>
            </a:r>
            <a:r>
              <a:rPr lang="pt-BR" dirty="0" err="1">
                <a:solidFill>
                  <a:srgbClr val="F73061"/>
                </a:solidFill>
              </a:rPr>
              <a:t>Reinforcement</a:t>
            </a:r>
            <a:r>
              <a:rPr lang="pt-BR" dirty="0">
                <a:solidFill>
                  <a:srgbClr val="F73061"/>
                </a:solidFill>
              </a:rPr>
              <a:t> Learning </a:t>
            </a:r>
            <a:r>
              <a:rPr lang="pt-BR" dirty="0" err="1">
                <a:solidFill>
                  <a:srgbClr val="F73061"/>
                </a:solidFill>
              </a:rPr>
              <a:t>with</a:t>
            </a:r>
            <a:r>
              <a:rPr lang="pt-BR" dirty="0">
                <a:solidFill>
                  <a:srgbClr val="F73061"/>
                </a:solidFill>
              </a:rPr>
              <a:t> Python</a:t>
            </a:r>
          </a:p>
          <a:p>
            <a:r>
              <a:rPr lang="pt-BR" dirty="0" err="1"/>
              <a:t>Enes</a:t>
            </a:r>
            <a:r>
              <a:rPr lang="pt-BR" dirty="0"/>
              <a:t> </a:t>
            </a:r>
            <a:r>
              <a:rPr lang="pt-BR" dirty="0" err="1"/>
              <a:t>Bilgin</a:t>
            </a:r>
            <a:endParaRPr lang="pt-BR" dirty="0"/>
          </a:p>
        </p:txBody>
      </p:sp>
      <p:pic>
        <p:nvPicPr>
          <p:cNvPr id="151554" name="Picture 2">
            <a:extLst>
              <a:ext uri="{FF2B5EF4-FFF2-40B4-BE49-F238E27FC236}">
                <a16:creationId xmlns:a16="http://schemas.microsoft.com/office/drawing/2014/main" id="{CBE727CC-172E-BD1F-FDDC-5D77FAD51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912" y="1626940"/>
            <a:ext cx="2664487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089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1">
            <a:extLst>
              <a:ext uri="{FF2B5EF4-FFF2-40B4-BE49-F238E27FC236}">
                <a16:creationId xmlns:a16="http://schemas.microsoft.com/office/drawing/2014/main" id="{30146E39-753E-8A8E-0459-084DCC2E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Bibliografia Básica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9ED204-6B83-DBAE-5CB8-10AEA65034FA}"/>
              </a:ext>
            </a:extLst>
          </p:cNvPr>
          <p:cNvSpPr txBox="1"/>
          <p:nvPr/>
        </p:nvSpPr>
        <p:spPr>
          <a:xfrm>
            <a:off x="2520156" y="55172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https://</a:t>
            </a:r>
            <a:r>
              <a:rPr lang="pt-BR" dirty="0" err="1"/>
              <a:t>www.deeplearningbook.org</a:t>
            </a:r>
            <a:r>
              <a:rPr lang="pt-BR" dirty="0"/>
              <a:t>/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52E2CD-FA1A-D625-B82F-C2A87445B47E}"/>
              </a:ext>
            </a:extLst>
          </p:cNvPr>
          <p:cNvSpPr txBox="1"/>
          <p:nvPr/>
        </p:nvSpPr>
        <p:spPr>
          <a:xfrm>
            <a:off x="4572000" y="2807767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F73061"/>
                </a:solidFill>
              </a:rPr>
              <a:t>Deep</a:t>
            </a:r>
            <a:r>
              <a:rPr lang="pt-BR" dirty="0">
                <a:solidFill>
                  <a:srgbClr val="F73061"/>
                </a:solidFill>
              </a:rPr>
              <a:t> Learning</a:t>
            </a:r>
          </a:p>
          <a:p>
            <a:r>
              <a:rPr lang="pt-BR" dirty="0"/>
              <a:t>Ian </a:t>
            </a:r>
            <a:r>
              <a:rPr lang="pt-BR" dirty="0" err="1"/>
              <a:t>Goodfellow</a:t>
            </a:r>
            <a:r>
              <a:rPr lang="pt-BR" dirty="0"/>
              <a:t>, </a:t>
            </a:r>
            <a:r>
              <a:rPr lang="pt-BR" dirty="0" err="1"/>
              <a:t>Yoshua</a:t>
            </a:r>
            <a:r>
              <a:rPr lang="pt-BR" dirty="0"/>
              <a:t> </a:t>
            </a:r>
            <a:r>
              <a:rPr lang="pt-BR" dirty="0" err="1"/>
              <a:t>Bengio</a:t>
            </a:r>
            <a:r>
              <a:rPr lang="pt-BR" dirty="0"/>
              <a:t> e Aaron </a:t>
            </a:r>
            <a:r>
              <a:rPr lang="pt-BR" dirty="0" err="1"/>
              <a:t>Courville</a:t>
            </a:r>
            <a:endParaRPr lang="pt-BR" dirty="0"/>
          </a:p>
        </p:txBody>
      </p:sp>
      <p:pic>
        <p:nvPicPr>
          <p:cNvPr id="153602" name="Picture 2">
            <a:extLst>
              <a:ext uri="{FF2B5EF4-FFF2-40B4-BE49-F238E27FC236}">
                <a16:creationId xmlns:a16="http://schemas.microsoft.com/office/drawing/2014/main" id="{A9910D1D-535D-51DC-8F98-6D1A7202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02" y="1668134"/>
            <a:ext cx="2673908" cy="352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903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1">
            <a:extLst>
              <a:ext uri="{FF2B5EF4-FFF2-40B4-BE49-F238E27FC236}">
                <a16:creationId xmlns:a16="http://schemas.microsoft.com/office/drawing/2014/main" id="{30146E39-753E-8A8E-0459-084DCC2E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Material Extra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9ED204-6B83-DBAE-5CB8-10AEA65034FA}"/>
              </a:ext>
            </a:extLst>
          </p:cNvPr>
          <p:cNvSpPr txBox="1"/>
          <p:nvPr/>
        </p:nvSpPr>
        <p:spPr>
          <a:xfrm>
            <a:off x="2520156" y="405236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https://</a:t>
            </a:r>
            <a:r>
              <a:rPr lang="pt-BR" dirty="0" err="1"/>
              <a:t>paperswithcode.com</a:t>
            </a:r>
            <a:r>
              <a:rPr lang="pt-BR" dirty="0"/>
              <a:t>/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52E2CD-FA1A-D625-B82F-C2A87445B47E}"/>
              </a:ext>
            </a:extLst>
          </p:cNvPr>
          <p:cNvSpPr txBox="1"/>
          <p:nvPr/>
        </p:nvSpPr>
        <p:spPr>
          <a:xfrm>
            <a:off x="2969952" y="2132856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73061"/>
                </a:solidFill>
              </a:rPr>
              <a:t>David Silver - </a:t>
            </a:r>
            <a:r>
              <a:rPr lang="pt-BR" dirty="0">
                <a:effectLst/>
                <a:latin typeface="Calibri" panose="020F0502020204030204" pitchFamily="34" charset="0"/>
              </a:rPr>
              <a:t>https://</a:t>
            </a:r>
            <a:r>
              <a:rPr lang="pt-BR" dirty="0" err="1">
                <a:effectLst/>
                <a:latin typeface="Calibri" panose="020F0502020204030204" pitchFamily="34" charset="0"/>
              </a:rPr>
              <a:t>www.davidsilver.uk</a:t>
            </a:r>
            <a:r>
              <a:rPr lang="pt-BR" dirty="0">
                <a:effectLst/>
                <a:latin typeface="Calibri" panose="020F0502020204030204" pitchFamily="34" charset="0"/>
              </a:rPr>
              <a:t>/</a:t>
            </a:r>
            <a:r>
              <a:rPr lang="pt-BR" dirty="0" err="1">
                <a:effectLst/>
                <a:latin typeface="Calibri" panose="020F0502020204030204" pitchFamily="34" charset="0"/>
              </a:rPr>
              <a:t>teaching</a:t>
            </a:r>
            <a:r>
              <a:rPr lang="pt-BR" dirty="0">
                <a:effectLst/>
                <a:latin typeface="Calibri" panose="020F0502020204030204" pitchFamily="34" charset="0"/>
              </a:rPr>
              <a:t>/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DF356B2-4DA8-747C-9555-1E207F06C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224" y="3470044"/>
            <a:ext cx="3347864" cy="5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193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AF3888316C004DAC04A977ABB073CE" ma:contentTypeVersion="12" ma:contentTypeDescription="Create a new document." ma:contentTypeScope="" ma:versionID="f147a83830b79b8cdebacbf948d2bd97">
  <xsd:schema xmlns:xsd="http://www.w3.org/2001/XMLSchema" xmlns:xs="http://www.w3.org/2001/XMLSchema" xmlns:p="http://schemas.microsoft.com/office/2006/metadata/properties" xmlns:ns2="fc20d9d5-71c0-430e-9277-0f51242b6512" xmlns:ns3="76c86a3d-88e1-42b4-9adb-5534142fdd16" targetNamespace="http://schemas.microsoft.com/office/2006/metadata/properties" ma:root="true" ma:fieldsID="b792230168c50c1653e22c68e6712bcc" ns2:_="" ns3:_="">
    <xsd:import namespace="fc20d9d5-71c0-430e-9277-0f51242b6512"/>
    <xsd:import namespace="76c86a3d-88e1-42b4-9adb-5534142fd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0d9d5-71c0-430e-9277-0f51242b65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c86a3d-88e1-42b4-9adb-5534142fdd1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2063f11-6b8c-495a-8b83-89c88560ac7e}" ma:internalName="TaxCatchAll" ma:showField="CatchAllData" ma:web="76c86a3d-88e1-42b4-9adb-5534142fdd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6c86a3d-88e1-42b4-9adb-5534142fdd16" xsi:nil="true"/>
    <lcf76f155ced4ddcb4097134ff3c332f xmlns="fc20d9d5-71c0-430e-9277-0f51242b651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3AF71A7-891B-4A21-9F1D-769CD06F7774}"/>
</file>

<file path=customXml/itemProps2.xml><?xml version="1.0" encoding="utf-8"?>
<ds:datastoreItem xmlns:ds="http://schemas.openxmlformats.org/officeDocument/2006/customXml" ds:itemID="{FE3F1972-8C87-4EC9-B51D-8452E64DC948}"/>
</file>

<file path=customXml/itemProps3.xml><?xml version="1.0" encoding="utf-8"?>
<ds:datastoreItem xmlns:ds="http://schemas.openxmlformats.org/officeDocument/2006/customXml" ds:itemID="{F3A1C26C-17A0-4D79-992E-C4ADA9631DD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2249</TotalTime>
  <Words>2097</Words>
  <Application>Microsoft Macintosh PowerPoint</Application>
  <PresentationFormat>Apresentação na tela (4:3)</PresentationFormat>
  <Paragraphs>226</Paragraphs>
  <Slides>50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50</vt:i4>
      </vt:variant>
    </vt:vector>
  </HeadingPairs>
  <TitlesOfParts>
    <vt:vector size="63" baseType="lpstr">
      <vt:lpstr>Arial</vt:lpstr>
      <vt:lpstr>Calibri</vt:lpstr>
      <vt:lpstr>Google Sans</vt:lpstr>
      <vt:lpstr>Google Sans Medium</vt:lpstr>
      <vt:lpstr>Gotham HTF Light</vt:lpstr>
      <vt:lpstr>Helvetica</vt:lpstr>
      <vt:lpstr>Square721 BT</vt:lpstr>
      <vt:lpstr>Times New Roman</vt:lpstr>
      <vt:lpstr>Wingdings</vt:lpstr>
      <vt:lpstr>Tema do Office</vt:lpstr>
      <vt:lpstr>2_Tema do Office</vt:lpstr>
      <vt:lpstr>6_Personalizar design</vt:lpstr>
      <vt:lpstr>1_Tema do Office</vt:lpstr>
      <vt:lpstr>Apresentação do PowerPoint</vt:lpstr>
      <vt:lpstr>Apresentação do PowerPoint</vt:lpstr>
      <vt:lpstr>Apresentação do PowerPoint</vt:lpstr>
      <vt:lpstr>Conteúdo</vt:lpstr>
      <vt:lpstr>About Me</vt:lpstr>
      <vt:lpstr>Bibliografia Básica</vt:lpstr>
      <vt:lpstr>Bibliografia Básica</vt:lpstr>
      <vt:lpstr>Bibliografia Básica</vt:lpstr>
      <vt:lpstr>Material Extra</vt:lpstr>
      <vt:lpstr>Ferramentais</vt:lpstr>
      <vt:lpstr>Apresentação do PowerPoint</vt:lpstr>
      <vt:lpstr>Apresentação do PowerPoint</vt:lpstr>
      <vt:lpstr>Apresentação do PowerPoint</vt:lpstr>
      <vt:lpstr>Definição</vt:lpstr>
      <vt:lpstr>Características</vt:lpstr>
      <vt:lpstr>Exemplos</vt:lpstr>
      <vt:lpstr>Exemplos</vt:lpstr>
      <vt:lpstr>Exemplos</vt:lpstr>
      <vt:lpstr>Exemplos</vt:lpstr>
      <vt:lpstr>Exemplos</vt:lpstr>
      <vt:lpstr>Apresentação do PowerPoint</vt:lpstr>
      <vt:lpstr>Conceitos</vt:lpstr>
      <vt:lpstr>Jogo da velha como um problema de AR</vt:lpstr>
      <vt:lpstr>Conceitos</vt:lpstr>
      <vt:lpstr>Tomada de decisão sequencial </vt:lpstr>
      <vt:lpstr>Tomada de decisão sequencial </vt:lpstr>
      <vt:lpstr>Ambientes: Totalmente Observável vs. Parcialmente Observável</vt:lpstr>
      <vt:lpstr>Agentes: Principais componentes em um agente em AR</vt:lpstr>
      <vt:lpstr>Componentes de Agentes: Política</vt:lpstr>
      <vt:lpstr>Componentes de Agentes: Função de Valor</vt:lpstr>
      <vt:lpstr>Componentes de Agentes: Modelo</vt:lpstr>
      <vt:lpstr>Componentes de Agentes: Modelo</vt:lpstr>
      <vt:lpstr>Apresentação do PowerPoint</vt:lpstr>
      <vt:lpstr>Q-Learning</vt:lpstr>
      <vt:lpstr>Q-Learning</vt:lpstr>
      <vt:lpstr>Q-Table</vt:lpstr>
      <vt:lpstr>Q-Table</vt:lpstr>
      <vt:lpstr>Q-Learning</vt:lpstr>
      <vt:lpstr>Q-Learning</vt:lpstr>
      <vt:lpstr>Q-Learning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 pela atenção!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Susanne Andrade</dc:creator>
  <cp:lastModifiedBy>Ahirton Lopes</cp:lastModifiedBy>
  <cp:revision>402</cp:revision>
  <cp:lastPrinted>2015-08-20T10:58:19Z</cp:lastPrinted>
  <dcterms:created xsi:type="dcterms:W3CDTF">2012-10-02T15:58:15Z</dcterms:created>
  <dcterms:modified xsi:type="dcterms:W3CDTF">2025-04-20T14:30:10Z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0x010100B2AF3888316C004DAC04A977ABB073CE</vt:lpwstr>
  </property>
</Properties>
</file>